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87" r:id="rId5"/>
    <p:sldMasterId id="2147483690" r:id="rId6"/>
    <p:sldMasterId id="2147483692" r:id="rId7"/>
  </p:sldMasterIdLst>
  <p:notesMasterIdLst>
    <p:notesMasterId r:id="rId42"/>
  </p:notesMasterIdLst>
  <p:handoutMasterIdLst>
    <p:handoutMasterId r:id="rId43"/>
  </p:handoutMasterIdLst>
  <p:sldIdLst>
    <p:sldId id="292" r:id="rId8"/>
    <p:sldId id="293" r:id="rId9"/>
    <p:sldId id="294" r:id="rId10"/>
    <p:sldId id="262" r:id="rId11"/>
    <p:sldId id="273" r:id="rId12"/>
    <p:sldId id="295" r:id="rId13"/>
    <p:sldId id="296" r:id="rId14"/>
    <p:sldId id="269" r:id="rId15"/>
    <p:sldId id="270" r:id="rId16"/>
    <p:sldId id="297" r:id="rId17"/>
    <p:sldId id="298" r:id="rId18"/>
    <p:sldId id="284" r:id="rId19"/>
    <p:sldId id="299" r:id="rId20"/>
    <p:sldId id="281" r:id="rId21"/>
    <p:sldId id="278" r:id="rId22"/>
    <p:sldId id="279" r:id="rId23"/>
    <p:sldId id="282" r:id="rId24"/>
    <p:sldId id="312" r:id="rId25"/>
    <p:sldId id="313" r:id="rId26"/>
    <p:sldId id="277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15" r:id="rId35"/>
    <p:sldId id="307" r:id="rId36"/>
    <p:sldId id="308" r:id="rId37"/>
    <p:sldId id="309" r:id="rId38"/>
    <p:sldId id="310" r:id="rId39"/>
    <p:sldId id="311" r:id="rId40"/>
    <p:sldId id="317" r:id="rId41"/>
  </p:sldIdLst>
  <p:sldSz cx="9144000" cy="6858000" type="screen4x3"/>
  <p:notesSz cx="6807200" cy="99393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00"/>
    <a:srgbClr val="CC9900"/>
    <a:srgbClr val="339933"/>
    <a:srgbClr val="99CC00"/>
    <a:srgbClr val="009900"/>
    <a:srgbClr val="CC3300"/>
    <a:srgbClr val="660066"/>
    <a:srgbClr val="FFFFC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41056-C24E-4AFB-AF84-D41BCFB2204C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586E-AB9C-467C-967E-1799AF9952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60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2D671-018E-4A0D-A5C2-D74D5B41FBB3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10047-887F-474E-99C7-A532575C71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4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310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3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0047-887F-474E-99C7-A532575C71E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04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/>
              <a:pPr/>
              <a:t>‹#›</a:t>
            </a:fld>
            <a:endParaRPr lang="zh-TW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A6EB-C127-43D7-94AC-98B918C30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2263" y="481013"/>
            <a:ext cx="2057400" cy="5468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0063" y="481013"/>
            <a:ext cx="6019800" cy="5468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3EE3-33BA-4122-91FC-B5AD6703E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4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02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884D048A-27C9-44C7-92EB-3CC616D3A72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8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5FA71979-E16D-4066-9A49-F113A92B155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94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844675"/>
            <a:ext cx="4027487" cy="4035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27488" cy="4035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5735D34-75E6-4DFF-9D20-982226B3A233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50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FD84372A-A3C3-481E-84C1-350C2713CCF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FF1CDA4-E3A1-4B26-8CC9-EAEB922F1B9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0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D14C799A-D36D-4BFA-B973-CDDCF5DDDEF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9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CC2C6979-695B-4DFD-AA10-AF7B02FB64B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092974CE-9425-4ECB-9234-DFF221174CB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8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59D9722-CDBB-491F-A991-A9E4045ECE8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56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1185863"/>
            <a:ext cx="2051050" cy="46942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1185863"/>
            <a:ext cx="6003925" cy="46942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3B1369F-04DE-4BE2-95CA-A2DAFD4107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63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094163"/>
            <a:ext cx="5408612" cy="1079500"/>
          </a:xfrm>
        </p:spPr>
        <p:txBody>
          <a:bodyPr/>
          <a:lstStyle>
            <a:lvl1pPr algn="l">
              <a:defRPr sz="3600" b="1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205413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 b="1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94814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4D64C36-3CD7-49B4-B4D6-6C5F8B09DB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BB461FB0-FEC8-4D03-B65D-87623BE8CF4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22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2063"/>
            <a:ext cx="4027487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27488" cy="50260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758FC466-8D84-402A-BBD7-BF8ABE5806A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86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E23C243-2947-48BF-B5C6-6EB6CBB0805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5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47A30CC0-D425-447B-9586-DC9595406D3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29501B59-BC96-4B4F-A5EF-C94A5C4AF3D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AF7C-9D1F-4B88-9B79-4F0BBF04DF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35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F51E2A20-BEF0-4DF0-9F84-194000D7FB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31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2AC756D7-0041-475F-B381-852609B55F4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6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3E47B88E-5B4A-4CA9-B108-A7BE1EBBFAB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349250"/>
            <a:ext cx="2051050" cy="5938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349250"/>
            <a:ext cx="6003925" cy="5938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885D70D9-0A21-4A7D-9AB0-09646FA7299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6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7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>
                <a:solidFill>
                  <a:srgbClr val="000000"/>
                </a:solidFill>
              </a:rPr>
              <a:pPr/>
              <a:t>‹#›</a:t>
            </a:fld>
            <a:endParaRPr lang="zh-TW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3" y="4370388"/>
            <a:ext cx="5408612" cy="10795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76250" y="5449888"/>
            <a:ext cx="5400675" cy="60007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002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>
                <a:solidFill>
                  <a:srgbClr val="000000"/>
                </a:solidFill>
              </a:rPr>
              <a:t>Page </a:t>
            </a:r>
            <a:r>
              <a:rPr lang="de-DE" altLang="en-US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>
                <a:solidFill>
                  <a:srgbClr val="000000"/>
                </a:solidFill>
              </a:rPr>
              <a:t> </a:t>
            </a:r>
            <a:fld id="{64D64C36-3CD7-49B4-B4D6-6C5F8B09DBE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75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133600"/>
            <a:ext cx="6335712" cy="9350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zh-CN" altLang="zh-TW" noProof="0" smtClean="0"/>
              <a:t>マスタ　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000" y="3213100"/>
            <a:ext cx="6400800" cy="50323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zh-CN" altLang="zh-TW" noProof="0" smtClean="0"/>
              <a:t>マスタ　サブタイトルの書式設定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FFFC094C-F3D3-4F0A-860B-BCA9A6ACC142}" type="slidenum">
              <a:rPr lang="zh-TW" altLang="zh-CN">
                <a:solidFill>
                  <a:srgbClr val="000000"/>
                </a:solidFill>
              </a:rPr>
              <a:pPr/>
              <a:t>‹#›</a:t>
            </a:fld>
            <a:endParaRPr lang="zh-TW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58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6C76-92A4-4B57-8EA3-3727206D05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6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91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977A-2966-40DB-9488-D3F8B5BF6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102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4AF7C-9D1F-4B88-9B79-4F0BBF04DF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757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0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91063" y="1422400"/>
            <a:ext cx="4038600" cy="45275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977A-2966-40DB-9488-D3F8B5BF607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973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0E5-B1C9-48F0-9297-EC3CBC042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8305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F170-95F1-4BBF-83BC-905EE4DF21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79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623A-015B-4B09-9C0F-9627616EB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91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1352-432C-4838-A57D-04285EF2F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899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475E2-E22A-4155-A4B9-F1AA7EACF2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900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1A6EB-C127-43D7-94AC-98B918C30D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65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72263" y="481013"/>
            <a:ext cx="2057400" cy="5468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0063" y="481013"/>
            <a:ext cx="6019800" cy="5468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03EE3-33BA-4122-91FC-B5AD6703EB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3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90E5-B1C9-48F0-9297-EC3CBC042C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2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BF170-95F1-4BBF-83BC-905EE4DF21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6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623A-015B-4B09-9C0F-9627616EB0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8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31352-432C-4838-A57D-04285EF2F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6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475E2-E22A-4155-A4B9-F1AA7EACF24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fld id="{DC28FC95-0D66-4BFB-9307-372EEC563FBB}" type="slidenum">
              <a:rPr lang="zh-CN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28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2063"/>
            <a:ext cx="82073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  <a:ea typeface="+mn-ea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</a:rPr>
              <a:t> </a:t>
            </a:r>
            <a:fld id="{9EF1ED4E-8DC5-4CDD-978D-3346641835A5}" type="slidenum">
              <a:rPr lang="zh-CN" altLang="en-US" i="1" smtClean="0">
                <a:solidFill>
                  <a:srgbClr val="000000"/>
                </a:solidFill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3492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6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80513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07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fld id="{DC28FC95-0D66-4BFB-9307-372EEC563FBB}" type="slidenum">
              <a:rPr lang="zh-CN" altLang="en-US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185863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828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2063"/>
            <a:ext cx="820737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402388"/>
            <a:ext cx="14398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latin typeface="+mn-lt"/>
                <a:ea typeface="+mn-ea"/>
              </a:defRPr>
            </a:lvl1pPr>
          </a:lstStyle>
          <a:p>
            <a:r>
              <a:rPr lang="de-DE" altLang="en-US" i="1" smtClean="0">
                <a:solidFill>
                  <a:srgbClr val="000000"/>
                </a:solidFill>
              </a:rPr>
              <a:t>Page </a:t>
            </a:r>
            <a:r>
              <a:rPr lang="de-DE" altLang="en-US" i="1" smtClean="0">
                <a:solidFill>
                  <a:srgbClr val="000000"/>
                </a:solidFill>
                <a:sym typeface="MS UI Gothic" panose="020B0600070205080204" pitchFamily="34" charset="-128"/>
              </a:rPr>
              <a:t></a:t>
            </a:r>
            <a:r>
              <a:rPr lang="de-DE" altLang="en-US" i="1" smtClean="0">
                <a:solidFill>
                  <a:srgbClr val="000000"/>
                </a:solidFill>
              </a:rPr>
              <a:t> </a:t>
            </a:r>
            <a:fld id="{9EF1ED4E-8DC5-4CDD-978D-3346641835A5}" type="slidenum">
              <a:rPr lang="zh-CN" altLang="en-US" i="1" smtClean="0">
                <a:solidFill>
                  <a:srgbClr val="000000"/>
                </a:solidFill>
              </a:rPr>
              <a:pPr/>
              <a:t>‹#›</a:t>
            </a:fld>
            <a:endParaRPr lang="en-US" altLang="zh-TW" i="1" smtClean="0">
              <a:solidFill>
                <a:srgbClr val="000000"/>
              </a:solidFill>
            </a:endParaRPr>
          </a:p>
        </p:txBody>
      </p:sp>
      <p:sp>
        <p:nvSpPr>
          <p:cNvPr id="1029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2843213" y="349250"/>
            <a:ext cx="5832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2963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ＭＳ Ｐゴシック" panose="020B0600070205080204" pitchFamily="34" charset="-128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Arial" panose="020B0604020202020204" pitchFamily="34" charset="0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481013"/>
            <a:ext cx="822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 タイトルの書式設定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422400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TW" smtClean="0"/>
              <a:t>マスタ　テキストの書式設定</a:t>
            </a:r>
          </a:p>
          <a:p>
            <a:pPr lvl="1"/>
            <a:r>
              <a:rPr lang="zh-CN" altLang="zh-TW" smtClean="0"/>
              <a:t>第</a:t>
            </a:r>
            <a:r>
              <a:rPr lang="zh-TW" altLang="zh-CN" smtClean="0"/>
              <a:t>2</a:t>
            </a:r>
            <a:r>
              <a:rPr lang="zh-CN" altLang="zh-TW" smtClean="0"/>
              <a:t>レベル</a:t>
            </a:r>
          </a:p>
          <a:p>
            <a:pPr lvl="2"/>
            <a:r>
              <a:rPr lang="zh-CN" altLang="zh-TW" smtClean="0"/>
              <a:t>第</a:t>
            </a:r>
            <a:r>
              <a:rPr lang="zh-TW" altLang="zh-CN" smtClean="0"/>
              <a:t>3</a:t>
            </a:r>
            <a:r>
              <a:rPr lang="zh-CN" altLang="zh-TW" smtClean="0"/>
              <a:t>レベル</a:t>
            </a:r>
          </a:p>
          <a:p>
            <a:pPr lvl="3"/>
            <a:r>
              <a:rPr lang="zh-CN" altLang="zh-TW" smtClean="0"/>
              <a:t>第</a:t>
            </a:r>
            <a:r>
              <a:rPr lang="zh-TW" altLang="zh-CN" smtClean="0"/>
              <a:t>4</a:t>
            </a:r>
            <a:r>
              <a:rPr lang="zh-CN" altLang="zh-TW" smtClean="0"/>
              <a:t>レベル</a:t>
            </a:r>
          </a:p>
          <a:p>
            <a:pPr lvl="4"/>
            <a:r>
              <a:rPr lang="zh-CN" altLang="zh-TW" smtClean="0"/>
              <a:t>第</a:t>
            </a:r>
            <a:r>
              <a:rPr lang="zh-TW" altLang="zh-CN" smtClean="0"/>
              <a:t>5</a:t>
            </a:r>
            <a:r>
              <a:rPr lang="zh-CN" altLang="zh-TW" smtClean="0"/>
              <a:t>レベル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D35C9411-CE56-4A33-AF4C-9AFFE04C17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2pPr>
      <a:lvl3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3pPr>
      <a:lvl4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4pPr>
      <a:lvl5pPr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S PGothic" panose="020B0600070205080204" pitchFamily="34" charset="-128"/>
          <a:ea typeface="MS PGothic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60" y="692696"/>
            <a:ext cx="6335712" cy="935038"/>
          </a:xfrm>
        </p:spPr>
        <p:txBody>
          <a:bodyPr/>
          <a:lstStyle/>
          <a:p>
            <a:pPr algn="ctr"/>
            <a:r>
              <a:rPr lang="zh-TW" altLang="en-US" sz="4400" dirty="0"/>
              <a:t>大樹</a:t>
            </a:r>
            <a:r>
              <a:rPr lang="zh-TW" altLang="en-US" sz="4400" dirty="0" smtClean="0"/>
              <a:t>的叮嚀</a:t>
            </a:r>
            <a:endParaRPr lang="zh-TW" altLang="zh-TW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2564904"/>
            <a:ext cx="4888632" cy="1440160"/>
          </a:xfrm>
        </p:spPr>
        <p:txBody>
          <a:bodyPr/>
          <a:lstStyle/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認識空氣污染！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  <a:cs typeface="+mj-cs"/>
              </a:rPr>
              <a:t>空氣不好如何自我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防護？</a:t>
            </a:r>
            <a:endParaRPr lang="en-US" altLang="zh-TW" sz="2400" b="1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l"/>
            <a:r>
              <a:rPr lang="en-US" altLang="zh-TW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cs typeface="+mj-cs"/>
              </a:rPr>
              <a:t>保護環境我能做什麼？</a:t>
            </a:r>
            <a:endParaRPr lang="zh-TW" altLang="zh-TW" sz="2400" b="1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zh-TW" altLang="zh-CN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94" y="0"/>
            <a:ext cx="1743607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433416"/>
            <a:ext cx="8208912" cy="864096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  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latin typeface="+mj-ea"/>
              </a:rPr>
              <a:t>細懸浮微粒是可怕的</a:t>
            </a: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+mj-ea"/>
              </a:rPr>
              <a:t>污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latin typeface="+mj-ea"/>
              </a:rPr>
              <a:t>染物嗎 </a:t>
            </a:r>
            <a:r>
              <a:rPr lang="en-US" altLang="zh-TW" sz="4000" b="1" dirty="0" smtClean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華康勘亭流" panose="02010609000101010101"/>
              </a:rPr>
              <a:t>??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latin typeface="標楷體" panose="03000509000000000000" pitchFamily="65" charset="-120"/>
              <a:ea typeface="華康勘亭流" panose="02010609000101010101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5297512"/>
            <a:ext cx="81369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很多毒物，例如戴奧辛、汞、鉛、硫酸會黏在細懸浮微粒上，使它好像一顆大毒丸。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316416" y="63813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9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6624736" cy="1412776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真的會進入我的身體裡面嗎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792" y="1996777"/>
            <a:ext cx="6192688" cy="3448447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人體呼吸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時，懸浮微粒就同時會被吸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，而且是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計的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量喔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!!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</a:t>
            </a:r>
            <a:r>
              <a:rPr lang="en-US" altLang="zh-TW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非常細小，可</a:t>
            </a:r>
            <a:r>
              <a:rPr lang="zh-TW" altLang="zh-TW" sz="24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進到人體的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氣管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支氣管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肺泡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組織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再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隨著</a:t>
            </a:r>
            <a:r>
              <a:rPr lang="zh-TW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血液循環到達人體的各種器官，例如心臟、腎臟、大腦、肝臟等</a:t>
            </a:r>
            <a:r>
              <a:rPr lang="zh-TW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C:\Users\CLOUD\Desktop\pm25_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2016224"/>
            <a:ext cx="2520280" cy="2276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6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04664"/>
            <a:ext cx="6552728" cy="1296144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真的會讓我生病嗎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88840"/>
            <a:ext cx="7848872" cy="2736304"/>
          </a:xfrm>
        </p:spPr>
        <p:txBody>
          <a:bodyPr>
            <a:noAutofit/>
          </a:bodyPr>
          <a:lstStyle/>
          <a:p>
            <a:pPr marL="263525" indent="-263525" algn="just">
              <a:lnSpc>
                <a:spcPts val="4000"/>
              </a:lnSpc>
              <a:spcBef>
                <a:spcPts val="600"/>
              </a:spcBef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我們的身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體接觸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到細懸浮微粒時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，會產生不同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的刺激反應，再加上它的成分中可能含有一些有毒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物質例如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汞、鉛、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硫酸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、戴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奧辛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這些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微粒如果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一直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我們的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病的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險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49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552728" cy="1296144"/>
          </a:xfrm>
        </p:spPr>
        <p:txBody>
          <a:bodyPr/>
          <a:lstStyle/>
          <a:p>
            <a:pPr algn="ctr"/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可能造成哪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些疾病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096" y="1484784"/>
            <a:ext cx="8136904" cy="4752528"/>
          </a:xfrm>
        </p:spPr>
        <p:txBody>
          <a:bodyPr>
            <a:noAutofit/>
          </a:bodyPr>
          <a:lstStyle/>
          <a:p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呼吸道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症狀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例如咳嗽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打噴嚏，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或者呼吸困難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血管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炎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氣喘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支氣管炎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呼吸道過敏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心肌梗塞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肺癌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心臟血管疾病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3525" indent="-263525"/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2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610" y="18320"/>
            <a:ext cx="5832475" cy="692150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sz="3600" dirty="0">
              <a:solidFill>
                <a:srgbClr val="CC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596336" y="6597352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13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14625" y="1196752"/>
            <a:ext cx="8000600" cy="3672408"/>
            <a:chOff x="614625" y="1196752"/>
            <a:chExt cx="8000600" cy="36724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00"/>
            <a:stretch/>
          </p:blipFill>
          <p:spPr>
            <a:xfrm>
              <a:off x="614625" y="1196752"/>
              <a:ext cx="8000600" cy="3672408"/>
            </a:xfrm>
            <a:prstGeom prst="rect">
              <a:avLst/>
            </a:prstGeom>
          </p:spPr>
        </p:pic>
        <p:sp>
          <p:nvSpPr>
            <p:cNvPr id="7" name="圓角矩形 6"/>
            <p:cNvSpPr/>
            <p:nvPr/>
          </p:nvSpPr>
          <p:spPr bwMode="auto">
            <a:xfrm>
              <a:off x="717034" y="2780928"/>
              <a:ext cx="7815406" cy="1224136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solidFill>
                    <a:srgbClr val="FF0000"/>
                  </a:solidFill>
                </a:ln>
                <a:noFill/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79512" y="5085184"/>
            <a:ext cx="856895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沙塵暴是因為強風捲起大量的地表沙塵，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造成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能見度惡化，通常發生在乾旱或沙漠地區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，主要影響物質是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霧霾是指人群生活的地面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中，有大量灰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塵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、硫酸、硝酸或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造成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能見度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下降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，主要影響物質是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362797"/>
            <a:ext cx="7272808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000" b="1" baseline="-25000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zh-TW" sz="4000" b="1" dirty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就是沙塵暴</a:t>
            </a:r>
            <a:r>
              <a:rPr lang="zh-TW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或</a:t>
            </a:r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霧</a:t>
            </a:r>
            <a:r>
              <a:rPr lang="zh-TW" altLang="zh-TW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霾嗎</a:t>
            </a:r>
            <a:r>
              <a:rPr lang="en-US" altLang="zh-TW" sz="4000" b="1" dirty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?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244408" y="646436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14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沙塵暴跟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的關係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8064896" cy="3672408"/>
          </a:xfrm>
        </p:spPr>
        <p:txBody>
          <a:bodyPr>
            <a:noAutofit/>
          </a:bodyPr>
          <a:lstStyle/>
          <a:p>
            <a:pPr algn="just"/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中國西北地區沙漠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化日益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嚴重，造成沙塵暴發生頻率升高，規模也變大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沙塵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徑很小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（主要是</a:t>
            </a:r>
            <a:r>
              <a:rPr lang="en-US" altLang="zh-TW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，其中也包含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），會懸浮在空氣中，冬天隨著東北季風飄向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，造成我們空氣中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污染變嚴重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的空氣品質監測就發現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冬天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大陸性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冷高壓南下時，台灣的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變嚴重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濃度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可能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平常高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5-10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霾害跟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PM</a:t>
            </a:r>
            <a:r>
              <a:rPr lang="en-US" altLang="zh-TW" sz="4400" b="1" baseline="-250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2.5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的關係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560840" cy="3096344"/>
          </a:xfrm>
        </p:spPr>
        <p:txBody>
          <a:bodyPr>
            <a:noAutofit/>
          </a:bodyPr>
          <a:lstStyle/>
          <a:p>
            <a:pPr algn="just">
              <a:lnSpc>
                <a:spcPts val="3800"/>
              </a:lnSpc>
              <a:spcBef>
                <a:spcPts val="600"/>
              </a:spcBef>
            </a:pP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北京常發生霧霾事件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臺灣偶而也會發生，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原因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氣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候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因素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人為排放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污染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共同作用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結果。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  <a:spcBef>
                <a:spcPts val="600"/>
              </a:spcBef>
            </a:pP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的調查指出，霧霾事件發生時，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異常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偏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。這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霧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中也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大量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小於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懸浮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9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54"/>
            <a:ext cx="9144000" cy="69215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dirty="0">
              <a:solidFill>
                <a:srgbClr val="CC33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700098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17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3568" y="908720"/>
            <a:ext cx="7425396" cy="4392488"/>
            <a:chOff x="683568" y="908720"/>
            <a:chExt cx="7425396" cy="4392488"/>
          </a:xfrm>
        </p:grpSpPr>
        <p:pic>
          <p:nvPicPr>
            <p:cNvPr id="1028" name="Picture 4" descr="G:\中央社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78" b="49398"/>
            <a:stretch/>
          </p:blipFill>
          <p:spPr bwMode="auto">
            <a:xfrm>
              <a:off x="683568" y="908720"/>
              <a:ext cx="7425396" cy="43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橢圓 2"/>
            <p:cNvSpPr/>
            <p:nvPr/>
          </p:nvSpPr>
          <p:spPr bwMode="auto">
            <a:xfrm>
              <a:off x="827584" y="1700808"/>
              <a:ext cx="6984776" cy="21602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80512" cy="576064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dirty="0">
              <a:solidFill>
                <a:srgbClr val="CC33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704137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18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95536" y="764703"/>
            <a:ext cx="8619914" cy="4599076"/>
            <a:chOff x="395536" y="764703"/>
            <a:chExt cx="8619914" cy="4599076"/>
          </a:xfrm>
        </p:grpSpPr>
        <p:pic>
          <p:nvPicPr>
            <p:cNvPr id="1027" name="Picture 3" descr="G:\民視新聞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784"/>
            <a:stretch/>
          </p:blipFill>
          <p:spPr bwMode="auto">
            <a:xfrm>
              <a:off x="395536" y="764703"/>
              <a:ext cx="8619914" cy="45990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圓角矩形 2"/>
            <p:cNvSpPr/>
            <p:nvPr/>
          </p:nvSpPr>
          <p:spPr bwMode="auto">
            <a:xfrm>
              <a:off x="3347864" y="2492896"/>
              <a:ext cx="5667586" cy="1152128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6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7" y="257417"/>
            <a:ext cx="5112568" cy="571500"/>
          </a:xfrm>
        </p:spPr>
        <p:txBody>
          <a:bodyPr/>
          <a:lstStyle/>
          <a:p>
            <a:pPr algn="ctr"/>
            <a:r>
              <a:rPr lang="zh-TW" altLang="en-US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我的天空很漂亮喔 </a:t>
            </a:r>
            <a:r>
              <a:rPr lang="en-US" altLang="zh-TW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!!</a:t>
            </a:r>
            <a:r>
              <a:rPr lang="zh-TW" altLang="en-US" sz="4000" b="1" dirty="0" smtClean="0">
                <a:solidFill>
                  <a:schemeClr val="accent6"/>
                </a:solidFill>
                <a:ea typeface="華康勘亭流" panose="02010609000101010101" pitchFamily="49" charset="-120"/>
              </a:rPr>
              <a:t>  </a:t>
            </a:r>
            <a:endParaRPr lang="zh-TW" altLang="zh-TW" sz="4000" b="1" dirty="0">
              <a:solidFill>
                <a:schemeClr val="accent6"/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75278"/>
            <a:ext cx="3312368" cy="138171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天空藍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藍的，</a:t>
            </a:r>
            <a:endParaRPr lang="en-US" altLang="zh-TW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是開心的心情。</a:t>
            </a:r>
            <a:endParaRPr lang="zh-TW" altLang="zh-TW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3312368" cy="5643862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781723" y="4005064"/>
            <a:ext cx="3260074" cy="1177038"/>
            <a:chOff x="2771800" y="2913835"/>
            <a:chExt cx="3260074" cy="117703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162" y="2913835"/>
              <a:ext cx="1571712" cy="1177038"/>
            </a:xfrm>
            <a:prstGeom prst="rect">
              <a:avLst/>
            </a:prstGeom>
            <a:effectLst>
              <a:glow rad="101600">
                <a:srgbClr val="FF9900">
                  <a:alpha val="40000"/>
                </a:srgbClr>
              </a:glow>
            </a:effec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2913835"/>
              <a:ext cx="1646639" cy="1159966"/>
            </a:xfrm>
            <a:prstGeom prst="rect">
              <a:avLst/>
            </a:prstGeom>
            <a:effectLst>
              <a:glow rad="101600">
                <a:srgbClr val="FF9900">
                  <a:alpha val="40000"/>
                </a:srgbClr>
              </a:glow>
            </a:effectLst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36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2" y="404664"/>
            <a:ext cx="5832475" cy="692150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CC3300"/>
                </a:solidFill>
              </a:rPr>
              <a:t>在網路上看到的一則新聞</a:t>
            </a:r>
            <a:endParaRPr lang="zh-TW" altLang="zh-TW" sz="3600" dirty="0">
              <a:solidFill>
                <a:srgbClr val="CC33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7740649" y="6616526"/>
            <a:ext cx="1439863" cy="196850"/>
          </a:xfrm>
        </p:spPr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  <a:ea typeface="MS PGothic" panose="020B0600070205080204" pitchFamily="34" charset="-128"/>
              </a:rPr>
              <a:t>19</a:t>
            </a:r>
            <a:endParaRPr lang="en-US" altLang="zh-TW" sz="1200" b="0" dirty="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31730" y="1412776"/>
            <a:ext cx="8280537" cy="3528392"/>
            <a:chOff x="431730" y="1412776"/>
            <a:chExt cx="8280537" cy="352839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43"/>
            <a:stretch/>
          </p:blipFill>
          <p:spPr>
            <a:xfrm>
              <a:off x="431730" y="1412776"/>
              <a:ext cx="8280537" cy="35283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橢圓 3"/>
            <p:cNvSpPr/>
            <p:nvPr/>
          </p:nvSpPr>
          <p:spPr bwMode="auto">
            <a:xfrm>
              <a:off x="4640709" y="2742066"/>
              <a:ext cx="1527967" cy="11843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7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5157192"/>
            <a:ext cx="82809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環保署設有空氣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品質監測網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，是每日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即時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報導，當然也包括懸浮微粒的報導。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網址</a:t>
            </a:r>
            <a:r>
              <a:rPr lang="en-US" altLang="zh-TW" b="1" dirty="0">
                <a:ea typeface="華康中黑體" panose="02010609000101010101" pitchFamily="49" charset="-120"/>
              </a:rPr>
              <a:t>︰http://taqm.epa.gov.tw/</a:t>
            </a:r>
            <a:r>
              <a:rPr lang="en-US" altLang="zh-TW" b="1" dirty="0" err="1">
                <a:ea typeface="華康中黑體" panose="02010609000101010101" pitchFamily="49" charset="-120"/>
              </a:rPr>
              <a:t>taqm</a:t>
            </a:r>
            <a:r>
              <a:rPr lang="en-US" altLang="zh-TW" b="1" dirty="0">
                <a:ea typeface="華康中黑體" panose="02010609000101010101" pitchFamily="49" charset="-120"/>
              </a:rPr>
              <a:t>/</a:t>
            </a:r>
            <a:r>
              <a:rPr lang="en-US" altLang="zh-TW" b="1" dirty="0" err="1">
                <a:ea typeface="華康中黑體" panose="02010609000101010101" pitchFamily="49" charset="-120"/>
              </a:rPr>
              <a:t>tw</a:t>
            </a:r>
            <a:r>
              <a:rPr lang="en-US" altLang="zh-TW" b="1" dirty="0">
                <a:ea typeface="華康中黑體" panose="02010609000101010101" pitchFamily="49" charset="-120"/>
              </a:rPr>
              <a:t>/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7504" y="4365104"/>
            <a:ext cx="6336704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我想知道今天的空氣品質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44408" y="6433591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20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70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652120" y="2420888"/>
            <a:ext cx="324036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空氣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中的</a:t>
            </a:r>
            <a:r>
              <a:rPr lang="zh-TW" altLang="en-US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懸浮微粒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濃度</a:t>
            </a: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單位以微克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/</a:t>
            </a:r>
            <a:r>
              <a:rPr lang="zh-TW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立方公尺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(</a:t>
            </a:r>
            <a:r>
              <a:rPr lang="en-US" altLang="zh-TW" sz="2400" b="1" dirty="0" err="1">
                <a:solidFill>
                  <a:srgbClr val="000000"/>
                </a:solidFill>
                <a:ea typeface="華康中黑體" panose="02010609000101010101" pitchFamily="49" charset="-120"/>
              </a:rPr>
              <a:t>μg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/m</a:t>
            </a:r>
            <a:r>
              <a:rPr lang="en-US" altLang="zh-TW" sz="2400" b="1" baseline="30000" dirty="0">
                <a:solidFill>
                  <a:srgbClr val="000000"/>
                </a:solidFill>
                <a:ea typeface="華康中黑體" panose="02010609000101010101" pitchFamily="49" charset="-120"/>
              </a:rPr>
              <a:t>3</a:t>
            </a:r>
            <a:r>
              <a:rPr lang="en-US" altLang="zh-TW" sz="2400" b="1" dirty="0">
                <a:solidFill>
                  <a:srgbClr val="000000"/>
                </a:solidFill>
                <a:ea typeface="華康中黑體" panose="02010609000101010101" pitchFamily="49" charset="-120"/>
              </a:rPr>
              <a:t>)</a:t>
            </a:r>
            <a:r>
              <a:rPr lang="zh-TW" altLang="zh-TW" sz="2400" b="1" dirty="0" smtClean="0">
                <a:solidFill>
                  <a:srgbClr val="000000"/>
                </a:solidFill>
                <a:ea typeface="華康中黑體" panose="02010609000101010101" pitchFamily="49" charset="-120"/>
              </a:rPr>
              <a:t>表示。</a:t>
            </a:r>
            <a:endParaRPr lang="zh-TW" altLang="en-US" sz="2400" b="1" dirty="0">
              <a:solidFill>
                <a:srgbClr val="000000"/>
              </a:solidFill>
              <a:ea typeface="華康中黑體" panose="02010609000101010101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8104" y="1556792"/>
            <a:ext cx="3456384" cy="571500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ea typeface="華康勘亭流" panose="02010609000101010101" pitchFamily="49" charset="-120"/>
              </a:rPr>
              <a:t>懸浮微粒</a:t>
            </a:r>
            <a:r>
              <a:rPr lang="zh-TW" altLang="en-US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的濃度單位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5295131" cy="6537329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 bwMode="auto">
          <a:xfrm>
            <a:off x="1187624" y="2852936"/>
            <a:ext cx="936104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圓角矩形 5"/>
          <p:cNvSpPr/>
          <p:nvPr/>
        </p:nvSpPr>
        <p:spPr bwMode="auto">
          <a:xfrm>
            <a:off x="2555776" y="5733256"/>
            <a:ext cx="792088" cy="4320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190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896544" cy="571500"/>
          </a:xfrm>
          <a:ln w="19050">
            <a:solidFill>
              <a:srgbClr val="FF9900"/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世界各地的細懸浮微粒標準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50454"/>
              </p:ext>
            </p:extLst>
          </p:nvPr>
        </p:nvGraphicFramePr>
        <p:xfrm>
          <a:off x="971600" y="1700808"/>
          <a:ext cx="7344816" cy="32649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271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8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世界衛生組織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台灣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eaVert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美國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歐盟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加拿大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日本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24</a:t>
                      </a:r>
                      <a:r>
                        <a:rPr lang="zh-TW" sz="2400" kern="100" dirty="0">
                          <a:effectLst/>
                        </a:rPr>
                        <a:t>小時平均值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年平均值</a:t>
                      </a:r>
                      <a:r>
                        <a:rPr lang="en-US" sz="2400" kern="100" dirty="0">
                          <a:effectLst/>
                        </a:rPr>
                        <a:t>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</a:rPr>
                        <a:t>)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12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25</a:t>
                      </a:r>
                      <a:endParaRPr lang="zh-TW" sz="2400" kern="10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15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華康中黑體" panose="02010609000101010101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94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336704" cy="792088"/>
          </a:xfrm>
          <a:ln w="19050">
            <a:solidFill>
              <a:srgbClr val="FF9900"/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環保署公布的細懸浮微粒濃度分類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70548"/>
              </p:ext>
            </p:extLst>
          </p:nvPr>
        </p:nvGraphicFramePr>
        <p:xfrm>
          <a:off x="179512" y="1700808"/>
          <a:ext cx="8856983" cy="2725677"/>
        </p:xfrm>
        <a:graphic>
          <a:graphicData uri="http://schemas.openxmlformats.org/drawingml/2006/table">
            <a:tbl>
              <a:tblPr firstRow="1" firstCol="1" bandRow="1"/>
              <a:tblGrid>
                <a:gridCol w="11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7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252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6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6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6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6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6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73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9752" y="225217"/>
            <a:ext cx="4731804" cy="571500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36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今天的空氣很不好喔 </a:t>
            </a:r>
            <a:r>
              <a:rPr lang="en-US" altLang="zh-TW" sz="3600" b="1" dirty="0" smtClean="0">
                <a:solidFill>
                  <a:srgbClr val="0000FF"/>
                </a:solidFill>
                <a:ea typeface="華康勘亭流" panose="02010609000101010101" pitchFamily="49" charset="-120"/>
              </a:rPr>
              <a:t>!!</a:t>
            </a:r>
            <a:endParaRPr lang="zh-TW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548787"/>
            <a:ext cx="5472608" cy="30783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3317916"/>
            <a:ext cx="2838875" cy="354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31640" y="905611"/>
            <a:ext cx="7613278" cy="24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今天出門上課時，看到是如此的天空，透過網路在環保署的「空氣品質監測網」，查到此時空氣中懸浮微粒濃度報導，結果是中等。</a:t>
            </a:r>
            <a:endParaRPr lang="en-US" altLang="zh-TW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環保署「</a:t>
            </a:r>
            <a:r>
              <a:rPr lang="zh-TW" altLang="en-US" b="1" dirty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空氣品質監測網</a:t>
            </a: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b="1" dirty="0" smtClean="0">
              <a:solidFill>
                <a:srgbClr val="00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網址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︰http://taqm.epa.gov.tw/</a:t>
            </a:r>
            <a:r>
              <a:rPr lang="en-US" altLang="zh-TW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taqm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b="1" dirty="0" err="1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</a:t>
            </a:r>
            <a:r>
              <a:rPr lang="en-US" altLang="zh-TW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>
              <a:spcBef>
                <a:spcPts val="600"/>
              </a:spcBef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6" name="向左箭號圖說文字 5"/>
          <p:cNvSpPr/>
          <p:nvPr/>
        </p:nvSpPr>
        <p:spPr bwMode="auto">
          <a:xfrm>
            <a:off x="5292079" y="5447536"/>
            <a:ext cx="3558955" cy="1152129"/>
          </a:xfrm>
          <a:prstGeom prst="leftArrowCallout">
            <a:avLst>
              <a:gd name="adj1" fmla="val 36722"/>
              <a:gd name="adj2" fmla="val 40629"/>
              <a:gd name="adj3" fmla="val 25000"/>
              <a:gd name="adj4" fmla="val 78324"/>
            </a:avLst>
          </a:prstGeom>
          <a:noFill/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492875"/>
            <a:ext cx="2133600" cy="365125"/>
          </a:xfrm>
        </p:spPr>
        <p:txBody>
          <a:bodyPr/>
          <a:lstStyle/>
          <a:p>
            <a:r>
              <a:rPr lang="en-US" altLang="zh-CN" dirty="0" smtClean="0"/>
              <a:t>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395536" y="5157192"/>
            <a:ext cx="82296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注意環保署的細懸浮微粒的濃度報導。</a:t>
            </a:r>
            <a:endParaRPr lang="en-US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不要製造</a:t>
            </a:r>
            <a:r>
              <a:rPr lang="en-US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的污染。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要運動，均衡飲食。</a:t>
            </a:r>
            <a:endParaRPr lang="en-US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4221088"/>
            <a:ext cx="6336704" cy="72008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我想要好好保護自己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ea typeface="華康勘亭流" panose="02010609000101010101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373108" y="638143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25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4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511152" y="1047056"/>
            <a:ext cx="763284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2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學校上課期間，如果發生</a:t>
            </a:r>
            <a:r>
              <a:rPr lang="en-US" altLang="zh-TW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指標偏高時，大家要遵從</a:t>
            </a:r>
            <a:endParaRPr lang="en-US" altLang="zh-TW" sz="2200" b="1" dirty="0" smtClean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老師的指揮，採取一些自我保護的行為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1152" y="188640"/>
            <a:ext cx="7246206" cy="858416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保護自己健康的第一招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b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環保署的建議行為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一般民眾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464206"/>
              </p:ext>
            </p:extLst>
          </p:nvPr>
        </p:nvGraphicFramePr>
        <p:xfrm>
          <a:off x="107506" y="1916832"/>
          <a:ext cx="9000998" cy="3528392"/>
        </p:xfrm>
        <a:graphic>
          <a:graphicData uri="http://schemas.openxmlformats.org/drawingml/2006/table">
            <a:tbl>
              <a:tblPr firstRow="1" firstCol="1" bandRow="1"/>
              <a:tblGrid>
                <a:gridCol w="11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129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89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5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5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500" b="1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5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b="0" kern="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一般民眾活動建議</a:t>
                      </a:r>
                      <a:endParaRPr lang="zh-TW" altLang="zh-TW" sz="1800" b="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任何人如果有不適，如眼痛、咳嗽或喉嚨痛等，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應考慮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任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何人如有不適如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眼痛、咳嗽或喉嚨痛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zh-TW" alt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sz="15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</a:t>
                      </a:r>
                      <a:r>
                        <a:rPr lang="zh-TW" sz="15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減少體力消耗，特別是減少戶外活動。</a:t>
                      </a:r>
                      <a:endParaRPr lang="zh-TW" sz="15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02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97552" cy="1003771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保護自己健康的第一招</a:t>
            </a:r>
            <a: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br>
              <a:rPr lang="en-US" altLang="zh-TW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7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環保署的建議行為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敏感族群</a:t>
            </a:r>
            <a:r>
              <a:rPr lang="en-US" altLang="zh-TW" sz="27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897510" y="1196752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學校上課期間，如果發生</a:t>
            </a:r>
            <a:r>
              <a:rPr lang="en-US" altLang="zh-TW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指標偏高時，大家要遵從老師的指揮，採取一些自我保護的行為。</a:t>
            </a:r>
            <a:endParaRPr lang="zh-TW" altLang="en-US" sz="22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10623"/>
              </p:ext>
            </p:extLst>
          </p:nvPr>
        </p:nvGraphicFramePr>
        <p:xfrm>
          <a:off x="107504" y="2060848"/>
          <a:ext cx="8928987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11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09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1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指標等級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分類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非常高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PM</a:t>
                      </a:r>
                      <a:r>
                        <a:rPr lang="en-US" sz="1400" b="1" kern="0" baseline="-25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zh-TW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濃度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0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μg</a:t>
                      </a: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/m</a:t>
                      </a:r>
                      <a:r>
                        <a:rPr lang="en-US" sz="1400" b="1" kern="0" baseline="300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0-11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CFF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12-23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24-35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31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36-41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42-47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48-53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9A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64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59-64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65-70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&gt;71</a:t>
                      </a:r>
                      <a:endParaRPr lang="zh-TW" sz="1400" b="1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E3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敏感族群活動建議：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*兒童  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*老人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*孕婦</a:t>
                      </a:r>
                      <a:endParaRPr kumimoji="0" lang="en-US" altLang="zh-TW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*有呼吸困難疾病的人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正常戶外活動。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8073" marR="8073" marT="8073" marB="807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心臟、呼吸道及心血管疾病的成人與孩童感受到癥狀時，應考慮減少體力消耗，特別是減少戶外活動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、呼吸道及心血管疾病的成人與孩童，應減少體力消耗，特別是減少戶外活動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  <a:endParaRPr lang="en-US" altLang="zh-TW" sz="1400" b="0" u="none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老年人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應減少體力消耗。</a:t>
                      </a:r>
                      <a:r>
                        <a:rPr lang="en-US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80975" indent="-180975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患有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氣喘的人可能需增加使用吸入劑的頻率。 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心臟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、呼吸道及心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血管</a:t>
                      </a:r>
                      <a:r>
                        <a:rPr lang="zh-TW" altLang="en-US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疾病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成人與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孩童以及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老年人應避免體力消耗，特別是避免戶外活動</a:t>
                      </a: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en-US" sz="1400" b="0" u="none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例如不跑跳慢慢走。</a:t>
                      </a:r>
                      <a:endParaRPr lang="en-US" altLang="zh-TW" sz="1400" b="0" u="none" kern="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80975" indent="-180975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400" b="0" kern="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患有</a:t>
                      </a:r>
                      <a:r>
                        <a:rPr lang="zh-TW" sz="1400" b="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氣喘的人可能需增加使用吸入劑的頻率。 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2294" marR="32294" marT="32294" marB="3229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1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539552" y="1412776"/>
            <a:ext cx="84969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當室外</a:t>
            </a:r>
            <a:r>
              <a:rPr lang="en-US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空氣品質不佳時，保護自己健康的建議</a:t>
            </a:r>
            <a:r>
              <a:rPr lang="zh-TW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作法</a:t>
            </a:r>
            <a:r>
              <a:rPr lang="en-US" altLang="zh-TW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endParaRPr lang="zh-TW" altLang="zh-TW" sz="2400" b="1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到室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時，可以</a:t>
            </a:r>
            <a:r>
              <a:rPr lang="zh-TW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戴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口罩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在球場打球，以及在操場運動的時間和次數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下課時間儘量待在教室內。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室外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進入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教室或辦公室時，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加強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個人衛生防護，例如洗手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用紙巾或毛巾擦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臉、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用衛生紙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清潔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鼻腔。 </a:t>
            </a:r>
          </a:p>
          <a:p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關閉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教室或辦公室的門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窗。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不要在走廊間跟同學追跑、喧譁，造成需要大量喘氣跟呼吸的情況。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zh-TW" sz="240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768752" cy="792088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保護自己健康的第二招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採取保護行為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00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052736"/>
            <a:ext cx="7170600" cy="1604440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天空看起來灰灰霧霧的，會是霧氣嗎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還是空氣污染呢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0" lvl="0" indent="0">
              <a:buNone/>
            </a:pPr>
            <a:r>
              <a:rPr lang="zh-TW" altLang="en-US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快到環保署「空氣品質監測網」 看看今天的空氣品質吧</a:t>
            </a:r>
            <a:r>
              <a:rPr lang="en-US" altLang="zh-TW" sz="2200" b="1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</a:p>
          <a:p>
            <a:pPr marL="0" lvl="0" indent="0">
              <a:buNone/>
            </a:pPr>
            <a:r>
              <a:rPr lang="zh-TW" altLang="en-US" sz="2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．環保署</a:t>
            </a:r>
            <a:r>
              <a:rPr lang="zh-TW" altLang="en-US" sz="2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「空氣品質監測網」</a:t>
            </a:r>
          </a:p>
          <a:p>
            <a:pPr marL="0" lvl="0" indent="0">
              <a:buNone/>
            </a:pPr>
            <a:r>
              <a:rPr lang="zh-TW" altLang="en-US" sz="2200" b="1" dirty="0" smtClean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．網址</a:t>
            </a:r>
            <a:r>
              <a:rPr lang="en-US" altLang="zh-TW" sz="22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︰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http://taqm.epa.gov.tw/</a:t>
            </a:r>
            <a:r>
              <a:rPr lang="en-US" altLang="zh-TW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taqm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en-US" altLang="zh-TW" sz="2200" b="1" dirty="0" err="1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tw</a:t>
            </a:r>
            <a:r>
              <a:rPr lang="en-US" altLang="zh-TW" sz="2200" b="1" dirty="0">
                <a:solidFill>
                  <a:srgbClr val="008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endParaRPr lang="zh-TW" altLang="zh-TW" dirty="0">
              <a:solidFill>
                <a:schemeClr val="tx1">
                  <a:lumMod val="65000"/>
                  <a:lumOff val="3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1760" y="275344"/>
            <a:ext cx="511256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天空變成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灰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濛濛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的 </a:t>
            </a:r>
            <a:r>
              <a:rPr lang="en-US" altLang="zh-TW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!!</a:t>
            </a:r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 </a:t>
            </a:r>
            <a:endParaRPr lang="zh-TW" altLang="zh-TW" sz="4000" b="1" dirty="0">
              <a:solidFill>
                <a:schemeClr val="accent1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3467993" cy="2597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4" y="3068960"/>
            <a:ext cx="3462120" cy="2606463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45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367136" y="1174820"/>
            <a:ext cx="7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大家一起從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起，不製造污染</a:t>
            </a:r>
            <a:endParaRPr lang="zh-TW" altLang="zh-TW" sz="2400" b="1" u="sng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136" y="188640"/>
            <a:ext cx="7319664" cy="859532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保護自己健康的第三招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不要製造空氣污染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750884"/>
            <a:ext cx="716728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食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631825" indent="-631825"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 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多以水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煮、清蒸方式烹調食物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，可以減少含有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的油煙。</a:t>
            </a:r>
            <a:endParaRPr lang="en-US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吃燒烤食物，減少食物燒烤過程中產生的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衣</a:t>
            </a:r>
            <a:endParaRPr lang="en-US" altLang="zh-TW" sz="3200" b="1" dirty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541338" indent="-541338"/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改穿天然纖維材料或環保的衣服，減少穿石化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原料做成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的化學合成纖維衣服，因為製做這些衣服既耗能又會產生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。</a:t>
            </a:r>
            <a:r>
              <a:rPr lang="en-US" altLang="zh-TW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綠化家中環境。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節約用電，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火力發電所產生的</a:t>
            </a:r>
            <a:r>
              <a:rPr lang="en-US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sz="22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zh-TW" altLang="en-US" sz="2000" b="1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8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6530" y="116632"/>
            <a:ext cx="7360270" cy="934951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保護自己健康的第三招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不要製造空氣污染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332" y="2019593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endParaRPr lang="en-US" altLang="zh-TW" sz="3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多多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搭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乘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公共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運輸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工具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減少廢氣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排放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消耗</a:t>
            </a:r>
            <a:r>
              <a:rPr lang="zh-TW" altLang="zh-TW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能源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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騎腳踏車。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育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</a:t>
            </a:r>
            <a:endParaRPr lang="en-US" altLang="zh-TW" sz="2000" b="1" dirty="0" smtClean="0">
              <a:solidFill>
                <a:srgbClr val="CC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r>
              <a:rPr lang="zh-TW" altLang="en-US" sz="22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zh-TW" altLang="en-US" sz="2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多多瞭解和閱讀空氣污染的知識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200" b="1" dirty="0" smtClean="0">
              <a:solidFill>
                <a:srgbClr val="CF0050">
                  <a:lumMod val="60000"/>
                  <a:lumOff val="4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b="1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</a:t>
            </a:r>
            <a:endParaRPr lang="en-US" altLang="zh-TW" sz="2000" b="1" dirty="0" smtClean="0">
              <a:solidFill>
                <a:srgbClr val="CC99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631825" indent="-631825"/>
            <a:r>
              <a:rPr lang="zh-TW" altLang="en-US" sz="2000" b="1" dirty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zh-TW" altLang="en-US" sz="20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 </a:t>
            </a:r>
            <a:r>
              <a:rPr lang="zh-TW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跟家裡宣導環保的祭拜方法，例如不燒金錢、使用環保鞭炮。</a:t>
            </a:r>
            <a:endParaRPr lang="en-US" altLang="zh-TW" sz="22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1298393" y="1395956"/>
            <a:ext cx="7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大家一起從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衣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住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u="sng" dirty="0" smtClean="0">
                <a:solidFill>
                  <a:srgbClr val="CF0050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</a:t>
            </a:r>
            <a:r>
              <a:rPr lang="zh-TW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起，不製造污染</a:t>
            </a:r>
            <a:endParaRPr lang="zh-TW" altLang="zh-TW" sz="2400" b="1" u="sng" dirty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5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971600" y="1879898"/>
            <a:ext cx="784887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生活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作息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規律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，早睡早起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多喝水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持身體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不吸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菸，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或者勸家人戒菸，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減少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二手菸害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不偏食，均衡營養。</a:t>
            </a:r>
            <a:endParaRPr lang="zh-TW" altLang="zh-TW" sz="24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Bef>
                <a:spcPts val="600"/>
              </a:spcBef>
            </a:pP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吃蔬果，補充維生素和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礦物質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，讓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自己</a:t>
            </a:r>
            <a:r>
              <a:rPr lang="zh-TW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</a:t>
            </a:r>
            <a:r>
              <a:rPr lang="zh-TW" altLang="zh-TW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對抗</a:t>
            </a:r>
            <a:r>
              <a:rPr lang="zh-TW" altLang="zh-TW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疾病的免疫力。</a:t>
            </a:r>
          </a:p>
          <a:p>
            <a:pPr marL="0" indent="0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zh-TW" altLang="zh-TW" sz="240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696744" cy="1075556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保護自己健康的第四招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過健康的生活</a:t>
            </a:r>
            <a:endParaRPr lang="zh-TW" altLang="en-US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44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9992" y="1556792"/>
            <a:ext cx="4248472" cy="1367408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聽從老師的教導，</a:t>
            </a:r>
            <a: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避免細懸浮微粒的</a:t>
            </a:r>
            <a:r>
              <a:rPr lang="zh-TW" altLang="en-US" b="1" dirty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危</a:t>
            </a:r>
            <a:r>
              <a:rPr lang="zh-TW" altLang="en-US" b="1" dirty="0" smtClean="0">
                <a:solidFill>
                  <a:srgbClr val="FF33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</a:t>
            </a:r>
            <a:endParaRPr lang="zh-CN" altLang="en-US" b="1" dirty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542856" y="6237312"/>
            <a:ext cx="2133600" cy="476250"/>
          </a:xfrm>
        </p:spPr>
        <p:txBody>
          <a:bodyPr/>
          <a:lstStyle/>
          <a:p>
            <a:pPr eaLnBrk="0" hangingPunct="0"/>
            <a:r>
              <a:rPr lang="en-US" altLang="zh-TW" sz="1200" dirty="0">
                <a:solidFill>
                  <a:srgbClr val="898989"/>
                </a:solidFill>
              </a:rPr>
              <a:t>32</a:t>
            </a:r>
            <a:endParaRPr lang="zh-TW" altLang="zh-CN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16446" y="6525344"/>
            <a:ext cx="7740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1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本手冊經費由國民健康署菸害防制及衛生保健基金</a:t>
            </a:r>
            <a:r>
              <a:rPr lang="zh-TW" altLang="zh-TW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支應</a:t>
            </a:r>
            <a:r>
              <a:rPr lang="zh-TW" altLang="en-US" sz="1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</a:t>
            </a:r>
            <a:r>
              <a:rPr lang="zh-TW" altLang="en-US" sz="16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廣告</a:t>
            </a:r>
            <a:endParaRPr lang="zh-TW" altLang="zh-TW" sz="1600" kern="1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 descr="M:\企劃組公佈區\# 健康署LOGO #\#LOGO-0731守護健康\圖檔\健康署LOGO-OK-01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169148" cy="148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9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99592" y="4869160"/>
            <a:ext cx="7200800" cy="108012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</a:rPr>
              <a:t>空氣污染的原因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  <a:ea typeface="華康勘亭流" panose="02010609000101010101" pitchFamily="49" charset="-120"/>
              </a:rPr>
              <a:t>??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88C">
                    <a:lumMod val="75000"/>
                  </a:srgbClr>
                </a:solidFill>
                <a:effectLst/>
                <a:uLnTx/>
                <a:uFillTx/>
                <a:ea typeface="華康勘亭流" panose="02010609000101010101" pitchFamily="49" charset="-120"/>
              </a:rPr>
              <a:t>  </a:t>
            </a:r>
            <a:endParaRPr kumimoji="0" lang="zh-TW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388C">
                  <a:lumMod val="75000"/>
                </a:srgbClr>
              </a:solidFill>
              <a:effectLst/>
              <a:uLnTx/>
              <a:uFillTx/>
              <a:ea typeface="華康勘亭流" panose="0201060900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44408" y="6381328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200" dirty="0">
                <a:solidFill>
                  <a:srgbClr val="898989"/>
                </a:solidFill>
                <a:latin typeface="+mn-lt"/>
              </a:rPr>
              <a:t>3</a:t>
            </a:r>
            <a:endParaRPr lang="zh-TW" altLang="en-US" sz="120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012" y="1772816"/>
            <a:ext cx="5616624" cy="39395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空氣品質不良時，會發現天空不是晴朗的藍天，而是灰灰霧霧的</a:t>
            </a:r>
            <a:r>
              <a:rPr lang="zh-TW" altLang="en-US" sz="24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en-US" altLang="zh-TW" sz="2400" b="1" dirty="0" smtClean="0">
              <a:solidFill>
                <a:srgbClr val="000000">
                  <a:lumMod val="65000"/>
                  <a:lumOff val="35000"/>
                </a:srgb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這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是空氣污染的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現象！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buNone/>
            </a:pP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當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空氣中存在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許多對人體健康有害的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物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質，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就叫做空氣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污染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其中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存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在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空氣中類似灰塵的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顆</a:t>
            </a:r>
            <a:r>
              <a:rPr lang="zh-TW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粒狀物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稱為</a:t>
            </a:r>
            <a:r>
              <a:rPr lang="zh-TW" altLang="zh-TW" sz="2800" b="1" dirty="0">
                <a:solidFill>
                  <a:srgbClr val="00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微粒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英文名稱是</a:t>
            </a:r>
            <a:r>
              <a:rPr lang="en-US" altLang="zh-TW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Particulate Matter</a:t>
            </a:r>
            <a:r>
              <a:rPr lang="zh-TW" altLang="en-US" sz="2400" b="1" dirty="0">
                <a:solidFill>
                  <a:schemeClr val="tx2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通常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用英文字母「</a:t>
            </a:r>
            <a:r>
              <a:rPr lang="en-US" altLang="zh-TW" sz="2400" b="1" dirty="0">
                <a:solidFill>
                  <a:schemeClr val="tx1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PM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」來</a:t>
            </a:r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表示</a:t>
            </a:r>
            <a:r>
              <a:rPr lang="zh-TW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12553"/>
            <a:ext cx="2666758" cy="417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476672"/>
            <a:ext cx="7200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為什麼空氣品質不好時</a:t>
            </a:r>
            <a:r>
              <a:rPr lang="zh-TW" altLang="en-US" sz="4000" b="1" dirty="0">
                <a:solidFill>
                  <a:srgbClr val="E4005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endParaRPr lang="en-US" altLang="zh-TW" sz="4000" b="1" dirty="0">
              <a:solidFill>
                <a:srgbClr val="E40059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4000" b="1" dirty="0">
                <a:solidFill>
                  <a:srgbClr val="FF388C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天空是灰灰霧霧的 ？  </a:t>
            </a:r>
            <a:endParaRPr lang="zh-TW" altLang="zh-TW" sz="4000" b="1" dirty="0">
              <a:solidFill>
                <a:srgbClr val="FF388C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3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92" y="1412776"/>
            <a:ext cx="7686055" cy="23762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粒徑比較小的微粒會懸浮在空氣</a:t>
            </a:r>
            <a:r>
              <a:rPr lang="zh-TW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中就叫做懸浮微粒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被風吹起飄在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空氣中的海灘沙粒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，它的直徑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90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微米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百萬分之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公尺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浮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花粉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直徑大約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 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8993" y="3789040"/>
            <a:ext cx="7686054" cy="1384995"/>
          </a:xfrm>
          <a:prstGeom prst="rect">
            <a:avLst/>
          </a:prstGeom>
          <a:ln w="15875"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Q︰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什麼是</a:t>
            </a:r>
            <a:r>
              <a:rPr lang="zh-TW" altLang="en-US" sz="2800" b="1" dirty="0">
                <a:solidFill>
                  <a:srgbClr val="7030A0"/>
                </a:solidFill>
                <a:latin typeface="MS PGothic"/>
                <a:ea typeface="MS PGothic"/>
              </a:rPr>
              <a:t>「</a:t>
            </a:r>
            <a:r>
              <a:rPr lang="en-US" altLang="zh-TW" sz="2800" b="1" dirty="0">
                <a:solidFill>
                  <a:srgbClr val="7030A0"/>
                </a:solidFill>
                <a:latin typeface="MS PGothic"/>
                <a:ea typeface="MS PGothic"/>
              </a:rPr>
              <a:t>PM</a:t>
            </a:r>
            <a:r>
              <a:rPr lang="en-US" altLang="zh-TW" sz="2800" b="1" baseline="-25000" dirty="0">
                <a:solidFill>
                  <a:srgbClr val="7030A0"/>
                </a:solidFill>
                <a:latin typeface="MS PGothic"/>
                <a:ea typeface="MS PGothic"/>
              </a:rPr>
              <a:t>10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」 </a:t>
            </a: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??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A︰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粒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徑小於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 </a:t>
            </a:r>
            <a:r>
              <a:rPr lang="en-US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10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 微米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的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懸浮</a:t>
            </a:r>
            <a:r>
              <a:rPr lang="zh-TW" altLang="zh-TW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微粒</a:t>
            </a:r>
            <a:r>
              <a:rPr lang="en-US" altLang="zh-TW" sz="2800" b="1" baseline="-25000" dirty="0" smtClean="0">
                <a:solidFill>
                  <a:srgbClr val="7030A0"/>
                </a:solidFill>
                <a:latin typeface="MS PGothic"/>
                <a:ea typeface="MS PGothic"/>
              </a:rPr>
              <a:t> </a:t>
            </a:r>
            <a:r>
              <a:rPr lang="zh-TW" altLang="en-US" sz="2800" b="1" dirty="0" smtClean="0">
                <a:solidFill>
                  <a:srgbClr val="7030A0"/>
                </a:solidFill>
                <a:latin typeface="MS PGothic"/>
                <a:ea typeface="MS PGothic"/>
              </a:rPr>
              <a:t>。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 smtClean="0">
                <a:solidFill>
                  <a:srgbClr val="FF388C">
                    <a:lumMod val="75000"/>
                  </a:srgbClr>
                </a:solidFill>
                <a:ea typeface="華康勘亭流" panose="02010609000101010101" pitchFamily="49" charset="-120"/>
              </a:rPr>
              <a:t>懸浮微粒</a:t>
            </a:r>
            <a:endParaRPr lang="zh-TW" altLang="en-US" sz="4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07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什麼是細懸浮微粒   </a:t>
            </a:r>
            <a:endParaRPr lang="zh-TW" altLang="zh-TW" sz="4400" b="1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628800"/>
            <a:ext cx="7920880" cy="10801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徑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小於或等於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微米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就是「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細懸浮微粒」，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簡稱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PM</a:t>
            </a:r>
            <a:r>
              <a:rPr lang="en-US" altLang="zh-TW" b="1" baseline="-2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2.5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zh-TW" dirty="0">
              <a:ea typeface="華康勘亭流" panose="02010609000101010101" pitchFamily="49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3608" y="2780928"/>
            <a:ext cx="7416824" cy="2308324"/>
          </a:xfrm>
          <a:prstGeom prst="rect">
            <a:avLst/>
          </a:prstGeom>
          <a:ln w="19050">
            <a:solidFill>
              <a:srgbClr val="0070C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細懸浮微粒的直徑比人體頭髮直徑的</a:t>
            </a:r>
            <a:r>
              <a:rPr lang="en-US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</a:rPr>
              <a:t>1/28</a:t>
            </a: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還小，所以非常微細，容易隨著人體的呼吸而被</a:t>
            </a:r>
            <a:r>
              <a:rPr lang="zh-TW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吸入</a:t>
            </a:r>
            <a:r>
              <a:rPr lang="zh-TW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呼吸系統</a:t>
            </a:r>
            <a:r>
              <a:rPr lang="zh-TW" altLang="zh-TW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>
                <a:solidFill>
                  <a:srgbClr val="7030A0"/>
                </a:solidFill>
                <a:latin typeface="Times New Roman" panose="02020603050405020304" pitchFamily="18" charset="0"/>
                <a:ea typeface="華康中黑體" panose="02010609000101010101" pitchFamily="49" charset="-120"/>
                <a:cs typeface="Times New Roman" panose="02020603050405020304" pitchFamily="18" charset="0"/>
              </a:rPr>
              <a:t>甚至可穿透肺泡，並直接進入人體血管中隨著血液循環全身。</a:t>
            </a:r>
            <a:endParaRPr lang="zh-TW" altLang="en-US" sz="2400" b="1" dirty="0">
              <a:solidFill>
                <a:srgbClr val="7030A0"/>
              </a:solidFill>
              <a:ea typeface="華康中黑體" panose="02010609000101010101" pitchFamily="49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7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5717192" cy="1296144"/>
          </a:xfrm>
        </p:spPr>
        <p:txBody>
          <a:bodyPr/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細懸浮微粒哪裡來 </a:t>
            </a:r>
            <a:r>
              <a:rPr lang="en-US" altLang="zh-TW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??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ea typeface="華康勘亭流" panose="02010609000101010101" pitchFamily="49" charset="-120"/>
              </a:rPr>
              <a:t>  </a:t>
            </a:r>
            <a:endParaRPr lang="zh-TW" altLang="zh-TW" sz="4400" dirty="0">
              <a:solidFill>
                <a:schemeClr val="accent1">
                  <a:lumMod val="75000"/>
                </a:schemeClr>
              </a:solidFill>
              <a:ea typeface="華康勘亭流" panose="02010609000101010101" pitchFamily="49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556792"/>
            <a:ext cx="7632848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來自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自然界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釋出</a:t>
            </a:r>
            <a:endParaRPr lang="en-US" altLang="zh-TW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火山爆發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森林火災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鹽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飛沫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地殼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岩石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風化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</a:t>
            </a:r>
            <a:r>
              <a:rPr lang="zh-TW" altLang="zh-TW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活動</a:t>
            </a:r>
            <a:r>
              <a:rPr lang="zh-TW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製造</a:t>
            </a:r>
            <a:endParaRPr lang="en-US" altLang="zh-TW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汽機車排放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廢氣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工廠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煙囪排放廢氣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建築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施工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道路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揚塵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、燃燒垃圾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吸菸、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烹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飪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燒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烤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食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物</a:t>
            </a:r>
            <a:r>
              <a:rPr lang="zh-TW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、拜香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6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C:\Users\zoe\Desktop\pm2.5圖片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1622"/>
            <a:ext cx="7632700" cy="46085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群組 6"/>
          <p:cNvGrpSpPr/>
          <p:nvPr/>
        </p:nvGrpSpPr>
        <p:grpSpPr>
          <a:xfrm>
            <a:off x="1599371" y="623580"/>
            <a:ext cx="5437212" cy="229744"/>
            <a:chOff x="1691680" y="547536"/>
            <a:chExt cx="5437212" cy="22974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548680"/>
              <a:ext cx="2628900" cy="228600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547536"/>
              <a:ext cx="2628900" cy="228600"/>
            </a:xfrm>
            <a:prstGeom prst="rect">
              <a:avLst/>
            </a:prstGeom>
          </p:spPr>
        </p:pic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576" y="6080720"/>
            <a:ext cx="5432007" cy="23166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z="1200" b="0" dirty="0">
                <a:solidFill>
                  <a:srgbClr val="898989"/>
                </a:solidFill>
              </a:rPr>
              <a:t>8</a:t>
            </a:r>
            <a:endParaRPr lang="en-US" altLang="zh-TW" sz="1200" b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キュート（006）">
  <a:themeElements>
    <a:clrScheme name="キュート（006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キュート（006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キュート（006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キュート（007）">
  <a:themeElements>
    <a:clrScheme name="キュート（007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4DE"/>
      </a:accent1>
      <a:accent2>
        <a:srgbClr val="0095B8"/>
      </a:accent2>
      <a:accent3>
        <a:srgbClr val="FFFFFF"/>
      </a:accent3>
      <a:accent4>
        <a:srgbClr val="000000"/>
      </a:accent4>
      <a:accent5>
        <a:srgbClr val="AAD6EC"/>
      </a:accent5>
      <a:accent6>
        <a:srgbClr val="0087A6"/>
      </a:accent6>
      <a:hlink>
        <a:srgbClr val="00458A"/>
      </a:hlink>
      <a:folHlink>
        <a:srgbClr val="3399FF"/>
      </a:folHlink>
    </a:clrScheme>
    <a:fontScheme name="キュート（007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キュート（007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4DE"/>
        </a:accent1>
        <a:accent2>
          <a:srgbClr val="0095B8"/>
        </a:accent2>
        <a:accent3>
          <a:srgbClr val="FFFFFF"/>
        </a:accent3>
        <a:accent4>
          <a:srgbClr val="000000"/>
        </a:accent4>
        <a:accent5>
          <a:srgbClr val="AAD6EC"/>
        </a:accent5>
        <a:accent6>
          <a:srgbClr val="0087A6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キュート（006）">
  <a:themeElements>
    <a:clrScheme name="キュート（006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093DC"/>
      </a:accent1>
      <a:accent2>
        <a:srgbClr val="336699"/>
      </a:accent2>
      <a:accent3>
        <a:srgbClr val="FFFFFF"/>
      </a:accent3>
      <a:accent4>
        <a:srgbClr val="000000"/>
      </a:accent4>
      <a:accent5>
        <a:srgbClr val="B3C8EB"/>
      </a:accent5>
      <a:accent6>
        <a:srgbClr val="2D5C8A"/>
      </a:accent6>
      <a:hlink>
        <a:srgbClr val="00458A"/>
      </a:hlink>
      <a:folHlink>
        <a:srgbClr val="3399FF"/>
      </a:folHlink>
    </a:clrScheme>
    <a:fontScheme name="キュート（006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キュート（006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キュート（007）">
  <a:themeElements>
    <a:clrScheme name="キュート（007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4DE"/>
      </a:accent1>
      <a:accent2>
        <a:srgbClr val="0095B8"/>
      </a:accent2>
      <a:accent3>
        <a:srgbClr val="FFFFFF"/>
      </a:accent3>
      <a:accent4>
        <a:srgbClr val="000000"/>
      </a:accent4>
      <a:accent5>
        <a:srgbClr val="AAD6EC"/>
      </a:accent5>
      <a:accent6>
        <a:srgbClr val="0087A6"/>
      </a:accent6>
      <a:hlink>
        <a:srgbClr val="00458A"/>
      </a:hlink>
      <a:folHlink>
        <a:srgbClr val="3399FF"/>
      </a:folHlink>
    </a:clrScheme>
    <a:fontScheme name="キュート（007）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itchFamily="2" charset="-122"/>
          </a:defRPr>
        </a:defPPr>
      </a:lstStyle>
    </a:lnDef>
  </a:objectDefaults>
  <a:extraClrSchemeLst>
    <a:extraClrScheme>
      <a:clrScheme name="キュート（007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4DE"/>
        </a:accent1>
        <a:accent2>
          <a:srgbClr val="0095B8"/>
        </a:accent2>
        <a:accent3>
          <a:srgbClr val="FFFFFF"/>
        </a:accent3>
        <a:accent4>
          <a:srgbClr val="000000"/>
        </a:accent4>
        <a:accent5>
          <a:srgbClr val="AAD6EC"/>
        </a:accent5>
        <a:accent6>
          <a:srgbClr val="0087A6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キュート（004）">
  <a:themeElements>
    <a:clrScheme name="キュート（004）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キュート（004）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キュート（004）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Pages>0</Pages>
  <Words>1857</Words>
  <Characters>0</Characters>
  <Application>Microsoft Office PowerPoint</Application>
  <DocSecurity>0</DocSecurity>
  <PresentationFormat>如螢幕大小 (4:3)</PresentationFormat>
  <Lines>0</Lines>
  <Paragraphs>289</Paragraphs>
  <Slides>34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34</vt:i4>
      </vt:variant>
    </vt:vector>
  </HeadingPairs>
  <TitlesOfParts>
    <vt:vector size="56" baseType="lpstr">
      <vt:lpstr>Arial Unicode MS</vt:lpstr>
      <vt:lpstr>ＭＳ Ｐゴシック</vt:lpstr>
      <vt:lpstr>ＭＳ Ｐゴシック</vt:lpstr>
      <vt:lpstr>MS UI Gothic</vt:lpstr>
      <vt:lpstr>华文细黑</vt:lpstr>
      <vt:lpstr>華康中黑體</vt:lpstr>
      <vt:lpstr>華康勘亭流</vt:lpstr>
      <vt:lpstr>新細明體</vt:lpstr>
      <vt:lpstr>標楷體</vt:lpstr>
      <vt:lpstr>Arial</vt:lpstr>
      <vt:lpstr>Calibri</vt:lpstr>
      <vt:lpstr>Symbol</vt:lpstr>
      <vt:lpstr>Times New Roman</vt:lpstr>
      <vt:lpstr>Wingdings</vt:lpstr>
      <vt:lpstr>Wingdings 2</vt:lpstr>
      <vt:lpstr>キュート（004）</vt:lpstr>
      <vt:lpstr>キュート（006）</vt:lpstr>
      <vt:lpstr>キュート（007）</vt:lpstr>
      <vt:lpstr>1_キュート（004）</vt:lpstr>
      <vt:lpstr>1_キュート（006）</vt:lpstr>
      <vt:lpstr>1_キュート（007）</vt:lpstr>
      <vt:lpstr>2_キュート（004）</vt:lpstr>
      <vt:lpstr>大樹的叮嚀</vt:lpstr>
      <vt:lpstr>我的天空很漂亮喔 !!  </vt:lpstr>
      <vt:lpstr>PowerPoint 簡報</vt:lpstr>
      <vt:lpstr>PowerPoint 簡報</vt:lpstr>
      <vt:lpstr>PowerPoint 簡報</vt:lpstr>
      <vt:lpstr>懸浮微粒</vt:lpstr>
      <vt:lpstr>什麼是細懸浮微粒   </vt:lpstr>
      <vt:lpstr>細懸浮微粒哪裡來 ??   </vt:lpstr>
      <vt:lpstr>PowerPoint 簡報</vt:lpstr>
      <vt:lpstr>PowerPoint 簡報</vt:lpstr>
      <vt:lpstr>PM2.5真的會進入我的身體裡面嗎??   </vt:lpstr>
      <vt:lpstr>PM2.5真的會讓我生病嗎??   </vt:lpstr>
      <vt:lpstr>PM2.5可能造成哪些疾病??   </vt:lpstr>
      <vt:lpstr>在網路上看到的一則新聞</vt:lpstr>
      <vt:lpstr>PowerPoint 簡報</vt:lpstr>
      <vt:lpstr>沙塵暴跟PM2.5的關係   </vt:lpstr>
      <vt:lpstr>霾害跟PM2.5的關係   </vt:lpstr>
      <vt:lpstr>在網路上看到的一則新聞</vt:lpstr>
      <vt:lpstr>在網路上看到的一則新聞</vt:lpstr>
      <vt:lpstr>在網路上看到的一則新聞</vt:lpstr>
      <vt:lpstr>PowerPoint 簡報</vt:lpstr>
      <vt:lpstr>懸浮微粒的濃度單位</vt:lpstr>
      <vt:lpstr>世界各地的細懸浮微粒標準</vt:lpstr>
      <vt:lpstr>環保署公布的細懸浮微粒濃度分類</vt:lpstr>
      <vt:lpstr>今天的空氣很不好喔 !!</vt:lpstr>
      <vt:lpstr>PowerPoint 簡報</vt:lpstr>
      <vt:lpstr>保護自己健康的第一招︰ 環保署的建議行為(一般民眾)</vt:lpstr>
      <vt:lpstr>保護自己健康的第一招︰ 環保署的建議行為(敏感族群)</vt:lpstr>
      <vt:lpstr>保護自己健康的第二招 採取保護行為</vt:lpstr>
      <vt:lpstr>保護自己健康的第三招 不要製造空氣污染</vt:lpstr>
      <vt:lpstr>保護自己健康的第三招 不要製造空氣污染</vt:lpstr>
      <vt:lpstr>保護自己健康的第四招 過健康的生活</vt:lpstr>
      <vt:lpstr>聽從老師的教導， 避免細懸浮微粒的危害</vt:lpstr>
      <vt:lpstr>PowerPoint 簡報</vt:lpstr>
    </vt:vector>
  </TitlesOfParts>
  <Company>kingsoft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雛菊小小的叮嚀</dc:title>
  <dc:creator>CLOUD</dc:creator>
  <cp:lastModifiedBy>USER</cp:lastModifiedBy>
  <cp:revision>148</cp:revision>
  <cp:lastPrinted>2015-03-10T08:42:36Z</cp:lastPrinted>
  <dcterms:created xsi:type="dcterms:W3CDTF">2009-05-31T05:52:40Z</dcterms:created>
  <dcterms:modified xsi:type="dcterms:W3CDTF">2019-12-12T03:45:07Z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1041-6.6.0.2505</vt:lpwstr>
  </property>
</Properties>
</file>