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7" r:id="rId4"/>
    <p:sldId id="258" r:id="rId5"/>
    <p:sldId id="259" r:id="rId6"/>
    <p:sldId id="261" r:id="rId7"/>
    <p:sldId id="274" r:id="rId8"/>
    <p:sldId id="262" r:id="rId9"/>
    <p:sldId id="264" r:id="rId10"/>
    <p:sldId id="273" r:id="rId11"/>
    <p:sldId id="266" r:id="rId12"/>
    <p:sldId id="270" r:id="rId13"/>
    <p:sldId id="267" r:id="rId1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49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9DD01-1B39-46C0-86AA-0127A4EF5748}" type="datetimeFigureOut">
              <a:rPr lang="zh-TW" altLang="en-US" smtClean="0"/>
              <a:t>2019/1/4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843D0-1D68-43A0-B700-D929798937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3758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9DD01-1B39-46C0-86AA-0127A4EF5748}" type="datetimeFigureOut">
              <a:rPr lang="zh-TW" altLang="en-US" smtClean="0"/>
              <a:t>2019/1/4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843D0-1D68-43A0-B700-D929798937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7889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9DD01-1B39-46C0-86AA-0127A4EF5748}" type="datetimeFigureOut">
              <a:rPr lang="zh-TW" altLang="en-US" smtClean="0"/>
              <a:t>2019/1/4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843D0-1D68-43A0-B700-D929798937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52675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9DD01-1B39-46C0-86AA-0127A4EF5748}" type="datetimeFigureOut">
              <a:rPr lang="zh-TW" altLang="en-US" smtClean="0"/>
              <a:t>2019/1/4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843D0-1D68-43A0-B700-D929798937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6989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9DD01-1B39-46C0-86AA-0127A4EF5748}" type="datetimeFigureOut">
              <a:rPr lang="zh-TW" altLang="en-US" smtClean="0"/>
              <a:t>2019/1/4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843D0-1D68-43A0-B700-D929798937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457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9DD01-1B39-46C0-86AA-0127A4EF5748}" type="datetimeFigureOut">
              <a:rPr lang="zh-TW" altLang="en-US" smtClean="0"/>
              <a:t>2019/1/4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843D0-1D68-43A0-B700-D929798937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24799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9DD01-1B39-46C0-86AA-0127A4EF5748}" type="datetimeFigureOut">
              <a:rPr lang="zh-TW" altLang="en-US" smtClean="0"/>
              <a:t>2019/1/4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843D0-1D68-43A0-B700-D929798937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5352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9DD01-1B39-46C0-86AA-0127A4EF5748}" type="datetimeFigureOut">
              <a:rPr lang="zh-TW" altLang="en-US" smtClean="0"/>
              <a:t>2019/1/4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843D0-1D68-43A0-B700-D929798937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6779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9DD01-1B39-46C0-86AA-0127A4EF5748}" type="datetimeFigureOut">
              <a:rPr lang="zh-TW" altLang="en-US" smtClean="0"/>
              <a:t>2019/1/4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843D0-1D68-43A0-B700-D929798937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754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9DD01-1B39-46C0-86AA-0127A4EF5748}" type="datetimeFigureOut">
              <a:rPr lang="zh-TW" altLang="en-US" smtClean="0"/>
              <a:t>2019/1/4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843D0-1D68-43A0-B700-D929798937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2941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9DD01-1B39-46C0-86AA-0127A4EF5748}" type="datetimeFigureOut">
              <a:rPr lang="zh-TW" altLang="en-US" smtClean="0"/>
              <a:t>2019/1/4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843D0-1D68-43A0-B700-D929798937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34856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A9DD01-1B39-46C0-86AA-0127A4EF5748}" type="datetimeFigureOut">
              <a:rPr lang="zh-TW" altLang="en-US" smtClean="0"/>
              <a:t>2019/1/4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9843D0-1D68-43A0-B700-D929798937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0642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630"/>
            <a:ext cx="9143999" cy="686126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我無法不這樣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想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報告人：林雅婷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414650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630"/>
            <a:ext cx="9143999" cy="686126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二、主訴問題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124744"/>
            <a:ext cx="8435280" cy="54006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1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、無法準時繳交作業，尤其是數學。</a:t>
            </a:r>
            <a:endParaRPr lang="zh-TW" altLang="en-US" dirty="0" smtClean="0">
              <a:latin typeface="標楷體" pitchFamily="65" charset="-120"/>
              <a:ea typeface="標楷體" pitchFamily="65" charset="-120"/>
            </a:endParaRPr>
          </a:p>
          <a:p>
            <a:pPr marL="0" indent="0" algn="just">
              <a:buNone/>
            </a:pP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2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、覺得上學時間很漫長，常常必須到下午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5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點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 algn="just">
              <a:buNone/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 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30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分才放學。  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 algn="just">
              <a:buNone/>
            </a:pP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3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、課表常常因為老師公出或開會而異動，對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 algn="just">
              <a:buNone/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事情感到無法掌握而感到焦慮。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 algn="just">
              <a:buNone/>
            </a:pP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4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、考試考不好常常給自己很大的壓力，害怕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 algn="just">
              <a:buNone/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 老師誤會自己都沒有回家準備。若因此被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 algn="just">
              <a:buNone/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 罵會覺得非常委屈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 algn="ctr">
              <a:buNone/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綜合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上述問題衍生個案</a:t>
            </a:r>
            <a:r>
              <a:rPr lang="zh-TW" altLang="en-US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拒學</a:t>
            </a:r>
            <a:endParaRPr lang="zh-TW" altLang="en-US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endParaRPr lang="zh-TW" altLang="en-US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4533248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630"/>
            <a:ext cx="9143999" cy="686126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三、分析與問題評估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51520" y="1412776"/>
            <a:ext cx="8640960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一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阻力</a:t>
            </a:r>
          </a:p>
          <a:p>
            <a:pPr marL="0" indent="0">
              <a:buNone/>
            </a:pP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1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.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家人間的教養態度不一致，導致個案總選擇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舒適圈。</a:t>
            </a:r>
            <a:endParaRPr lang="zh-TW" altLang="en-US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2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.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個案本身個性溫吞、負向思考，想法堅持固著</a:t>
            </a:r>
            <a:endParaRPr lang="zh-TW" altLang="en-US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6848128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630"/>
            <a:ext cx="9143999" cy="686126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三、分析與問題評估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651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二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助力</a:t>
            </a:r>
          </a:p>
          <a:p>
            <a:pPr marL="0" indent="0">
              <a:buNone/>
            </a:pP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母親有病識感，願意接送孩子接受治療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導師及校園環境友善單純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391688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630"/>
            <a:ext cx="9143999" cy="686126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問題評估與討論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一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)	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請假的方式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二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期末考試的方式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三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評估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何時開始接受輔諮中心資源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endParaRPr lang="zh-TW" altLang="en-US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7409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630"/>
            <a:ext cx="9143999" cy="686126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一、個案基本資料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二、</a:t>
            </a:r>
            <a:r>
              <a:rPr lang="zh-TW" altLang="en-US" dirty="0" smtClean="0">
                <a:latin typeface="標楷體"/>
                <a:ea typeface="標楷體"/>
              </a:rPr>
              <a:t>主訴問題</a:t>
            </a:r>
            <a:endParaRPr lang="en-US" altLang="zh-TW" dirty="0" smtClean="0">
              <a:latin typeface="標楷體"/>
              <a:ea typeface="標楷體"/>
            </a:endParaRPr>
          </a:p>
          <a:p>
            <a:pPr marL="0" indent="0">
              <a:buNone/>
            </a:pPr>
            <a:r>
              <a:rPr lang="zh-TW" altLang="en-US" dirty="0" smtClean="0">
                <a:latin typeface="標楷體"/>
                <a:ea typeface="標楷體"/>
              </a:rPr>
              <a:t>三、分析與問題評估</a:t>
            </a:r>
            <a:endParaRPr lang="en-US" altLang="zh-TW" dirty="0" smtClean="0">
              <a:latin typeface="標楷體"/>
              <a:ea typeface="標楷體"/>
            </a:endParaRPr>
          </a:p>
          <a:p>
            <a:pPr marL="0" indent="0">
              <a:buNone/>
            </a:pPr>
            <a:r>
              <a:rPr lang="zh-TW" altLang="en-US" dirty="0" smtClean="0">
                <a:latin typeface="標楷體"/>
                <a:ea typeface="標楷體"/>
              </a:rPr>
              <a:t>四、輔導目標</a:t>
            </a:r>
            <a:endParaRPr lang="en-US" altLang="zh-TW" dirty="0" smtClean="0">
              <a:latin typeface="標楷體"/>
              <a:ea typeface="標楷體"/>
            </a:endParaRPr>
          </a:p>
          <a:p>
            <a:pPr marL="0" indent="0">
              <a:buNone/>
            </a:pPr>
            <a:r>
              <a:rPr lang="zh-TW" altLang="en-US" dirty="0" smtClean="0">
                <a:latin typeface="標楷體"/>
                <a:ea typeface="標楷體"/>
              </a:rPr>
              <a:t>五、服務歷程</a:t>
            </a:r>
            <a:endParaRPr lang="en-US" altLang="zh-TW" dirty="0" smtClean="0">
              <a:latin typeface="標楷體"/>
              <a:ea typeface="標楷體"/>
            </a:endParaRPr>
          </a:p>
          <a:p>
            <a:pPr marL="0" indent="0">
              <a:buNone/>
            </a:pPr>
            <a:r>
              <a:rPr lang="zh-TW" altLang="en-US" dirty="0" smtClean="0">
                <a:latin typeface="標楷體"/>
                <a:ea typeface="標楷體"/>
              </a:rPr>
              <a:t>六、反</a:t>
            </a:r>
            <a:r>
              <a:rPr lang="zh-TW" altLang="en-US" dirty="0">
                <a:latin typeface="標楷體"/>
                <a:ea typeface="標楷體"/>
              </a:rPr>
              <a:t>思</a:t>
            </a:r>
            <a:endParaRPr lang="en-US" altLang="zh-TW" dirty="0" smtClean="0">
              <a:latin typeface="標楷體"/>
              <a:ea typeface="標楷體"/>
            </a:endParaRPr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474510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630"/>
            <a:ext cx="9143999" cy="686126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一</a:t>
            </a:r>
            <a:r>
              <a:rPr lang="zh-TW" altLang="en-US" dirty="0" smtClean="0">
                <a:latin typeface="標楷體"/>
                <a:ea typeface="標楷體"/>
              </a:rPr>
              <a:t>、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個案基本資料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/>
          <a:lstStyle/>
          <a:p>
            <a:pPr marL="0" indent="0">
              <a:buNone/>
            </a:pP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性別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：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男</a:t>
            </a:r>
            <a:endParaRPr lang="zh-TW" altLang="zh-TW" dirty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年級</a:t>
            </a:r>
            <a:r>
              <a:rPr lang="zh-TW" altLang="zh-TW" dirty="0">
                <a:latin typeface="標楷體" pitchFamily="65" charset="-120"/>
                <a:ea typeface="標楷體" pitchFamily="65" charset="-120"/>
              </a:rPr>
              <a:t>：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國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一</a:t>
            </a:r>
            <a:endParaRPr lang="zh-TW" altLang="zh-TW" dirty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出生年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：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95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年</a:t>
            </a:r>
            <a:endParaRPr lang="zh-TW" altLang="zh-TW" dirty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外觀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：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皮膚白皙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、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常皺眉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、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眼神無神或緊張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、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   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體弱感</a:t>
            </a:r>
            <a:endParaRPr lang="zh-TW" altLang="zh-TW" dirty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排序：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老大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303861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圖片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630"/>
            <a:ext cx="9143999" cy="686126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一</a:t>
            </a:r>
            <a:r>
              <a:rPr lang="zh-TW" altLang="en-US" dirty="0" smtClean="0">
                <a:latin typeface="標楷體"/>
                <a:ea typeface="標楷體"/>
              </a:rPr>
              <a:t>、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個案基本資料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家系圖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7" name="文字方塊 18"/>
          <p:cNvSpPr txBox="1"/>
          <p:nvPr/>
        </p:nvSpPr>
        <p:spPr>
          <a:xfrm>
            <a:off x="3522165" y="3645024"/>
            <a:ext cx="361950" cy="1057275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eaVert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endParaRPr lang="zh-TW" sz="1200" kern="100" dirty="0">
              <a:effectLst/>
              <a:latin typeface="Times New Roman"/>
              <a:ea typeface="新細明體"/>
            </a:endParaRPr>
          </a:p>
        </p:txBody>
      </p:sp>
      <p:sp>
        <p:nvSpPr>
          <p:cNvPr id="8" name="文字方塊 21"/>
          <p:cNvSpPr txBox="1"/>
          <p:nvPr/>
        </p:nvSpPr>
        <p:spPr>
          <a:xfrm>
            <a:off x="5666430" y="3717032"/>
            <a:ext cx="361950" cy="28575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endParaRPr lang="zh-TW" sz="1200" kern="100" dirty="0">
              <a:effectLst/>
              <a:latin typeface="Times New Roman"/>
              <a:ea typeface="新細明體"/>
            </a:endParaRPr>
          </a:p>
        </p:txBody>
      </p:sp>
      <p:sp>
        <p:nvSpPr>
          <p:cNvPr id="11" name="文字方塊 2"/>
          <p:cNvSpPr txBox="1">
            <a:spLocks noChangeArrowheads="1"/>
          </p:cNvSpPr>
          <p:nvPr/>
        </p:nvSpPr>
        <p:spPr bwMode="auto">
          <a:xfrm>
            <a:off x="5004048" y="2806318"/>
            <a:ext cx="370205" cy="2552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spcAft>
                <a:spcPts val="0"/>
              </a:spcAft>
            </a:pPr>
            <a:endParaRPr lang="zh-TW" sz="1200" kern="100" dirty="0">
              <a:effectLst/>
              <a:latin typeface="Times New Roman"/>
              <a:ea typeface="新細明體"/>
            </a:endParaRPr>
          </a:p>
        </p:txBody>
      </p:sp>
      <p:pic>
        <p:nvPicPr>
          <p:cNvPr id="9" name="圖片 8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454" b="15191"/>
          <a:stretch/>
        </p:blipFill>
        <p:spPr>
          <a:xfrm>
            <a:off x="2646406" y="1618877"/>
            <a:ext cx="4229850" cy="4482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33016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630"/>
            <a:ext cx="9143999" cy="686126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一</a:t>
            </a:r>
            <a:r>
              <a:rPr lang="zh-TW" altLang="en-US" dirty="0" smtClean="0">
                <a:latin typeface="標楷體"/>
                <a:ea typeface="標楷體"/>
              </a:rPr>
              <a:t>、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個案基本資料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412776"/>
            <a:ext cx="8219256" cy="52565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家庭關係</a:t>
            </a:r>
          </a:p>
          <a:p>
            <a:pPr marL="0" indent="0">
              <a:buNone/>
            </a:pP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母親為主要的教育者與事件決定者，個案自陳在家中與奶奶最為要好，因為覺得奶奶最了解自己。</a:t>
            </a:r>
            <a:endParaRPr lang="en-US" altLang="zh-TW" sz="2000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在管教方式上，母親覺得自己是民主的，但是個案認為父母都是權威者。</a:t>
            </a:r>
            <a:endParaRPr lang="en-US" altLang="zh-TW" sz="2000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3.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目前家中同住的有爺爺、奶奶、父母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、兩個弟弟一個妹妹，以及叔叔，分別居住在不同樓層，而自己是與奶奶同住一樓層且目前也是同睡一間房，沒有與父母同住一樓層與睡覺的原因是</a:t>
            </a: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-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媽媽要照顧更小的弟弟妹妹。</a:t>
            </a:r>
            <a:endParaRPr lang="en-US" altLang="zh-TW" sz="2000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4.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案家為雙薪家庭，父親從事防水工程，而母親則是固定在澎湖福利站內工作。</a:t>
            </a:r>
            <a:endParaRPr lang="en-US" altLang="zh-TW" sz="2000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5.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母親表示在管教上偶爾會與奶奶意見不合，覺得奶奶有時候太過溺愛及順從個案。</a:t>
            </a:r>
            <a:endParaRPr lang="zh-TW" altLang="en-US" sz="2000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010468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630"/>
            <a:ext cx="9143999" cy="686126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一</a:t>
            </a:r>
            <a:r>
              <a:rPr lang="zh-TW" altLang="en-US" dirty="0" smtClean="0">
                <a:latin typeface="標楷體"/>
                <a:ea typeface="標楷體"/>
              </a:rPr>
              <a:t>、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個案基本資料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學習及學校生活狀況</a:t>
            </a:r>
            <a:endParaRPr lang="en-US" altLang="zh-TW" b="1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國小</a:t>
            </a:r>
            <a:r>
              <a:rPr lang="en-US" altLang="zh-TW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</a:p>
          <a:p>
            <a:pPr marL="0" indent="0">
              <a:buNone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國小低中年級適應良好，學業可跟上進度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，可配合班及活動且合群。高年級時個案自陳與老師和同學相處不愉快，覺得老師偏心，也覺得同學排擠他，例如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會故意在大家面前不指名道姓的說他；話題故意在他加入時停止，不傳字條給他等。個案陳述老師會常要求自己不要愛告狀，一樣傳字條但老師永遠只處罰他等。國小六年級更換導師後與同學關係變好，幾乎與人人都是朋友沒有衝突</a:t>
            </a:r>
            <a:endParaRPr lang="zh-TW" altLang="en-US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624304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630"/>
            <a:ext cx="9143999" cy="686126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一</a:t>
            </a:r>
            <a:r>
              <a:rPr lang="zh-TW" altLang="en-US" dirty="0" smtClean="0">
                <a:latin typeface="標楷體"/>
                <a:ea typeface="標楷體"/>
              </a:rPr>
              <a:t>、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個案基本資料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219256" cy="485313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學習及學校生活狀況</a:t>
            </a:r>
            <a:endParaRPr lang="en-US" altLang="zh-TW" b="1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國中</a:t>
            </a:r>
            <a:r>
              <a:rPr lang="en-US" altLang="zh-TW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</a:p>
          <a:p>
            <a:pPr marL="0" indent="0">
              <a:buNone/>
            </a:pP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馬公國中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-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覺得課業壓力大，功課很多，很努力讀書卻還是沒有好成績，老師們都覺得沒有好成績就是不用功，但自己真的有讀書，所以覺得冤枉。認為老師經常口出惡言，人身攻擊，貶低他人，甚至還對自己丟過板擦。母親陳述在入學不到一個月就出現吃不下睡不著，感到呼吸不順暢喘不過氣、哭泣等現象。尤其害怕英文老師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鎮海國中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-11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月底開始出現同儕相處不睦的問題，個案反映同學講話大聲粗魯，常常無法加入同學的話題而覺得被排擠。母親陳述孩子漸漸開始回家抱怨功課太難，數學太難，沒有固定課表很混亂等等，甚至在諮商時表示自己不是只有懼怕數學老師，覺得自己的狀況應該是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“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只要叫老師的人都會讓他感盪到害怕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”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263830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630"/>
            <a:ext cx="9143999" cy="686126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一</a:t>
            </a:r>
            <a:r>
              <a:rPr lang="zh-TW" altLang="en-US" dirty="0" smtClean="0">
                <a:latin typeface="標楷體"/>
                <a:ea typeface="標楷體"/>
              </a:rPr>
              <a:t>、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個案基本資料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TW" altLang="en-US" sz="4600" b="1" dirty="0" smtClean="0">
                <a:latin typeface="標楷體" pitchFamily="65" charset="-120"/>
                <a:ea typeface="標楷體" pitchFamily="65" charset="-120"/>
              </a:rPr>
              <a:t>人際關係</a:t>
            </a:r>
          </a:p>
          <a:p>
            <a:pPr marL="0" indent="0">
              <a:buNone/>
            </a:pP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國小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：大致都正常和諧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，僅有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5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年級時與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同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      學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較多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爭吵，但也都不嚴重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。</a:t>
            </a:r>
            <a:endParaRPr lang="zh-TW" altLang="en-US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國中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：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(1)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馬公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與同儕關係上可，但是與英文老師關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係緊張，出現嚴重的焦慮症狀且就醫中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。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(2)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在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鎮中無法融入班級同學間的相處，害怕  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所有的老師包含數學老師，衍生拒學問題     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138529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圖片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630"/>
            <a:ext cx="9143999" cy="686126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二、主訴問題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7" name="內容版面配置區 6"/>
          <p:cNvSpPr>
            <a:spLocks noGrp="1"/>
          </p:cNvSpPr>
          <p:nvPr>
            <p:ph idx="1"/>
          </p:nvPr>
        </p:nvSpPr>
        <p:spPr>
          <a:xfrm>
            <a:off x="467544" y="2204864"/>
            <a:ext cx="82296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ctr">
              <a:buNone/>
            </a:pPr>
            <a:r>
              <a:rPr lang="zh-TW" alt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拒學</a:t>
            </a:r>
            <a:endParaRPr lang="zh-TW" alt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2795650" y="3789040"/>
            <a:ext cx="4584661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TW" altLang="en-U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情 緒 問 題</a:t>
            </a:r>
            <a:endParaRPr lang="en-US" altLang="zh-TW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en-US" altLang="zh-TW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憂鬱症</a:t>
            </a:r>
            <a:r>
              <a:rPr lang="en-US" altLang="zh-TW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 </a:t>
            </a:r>
            <a:endParaRPr lang="zh-TW" alt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538753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285</TotalTime>
  <Words>859</Words>
  <Application>Microsoft Office PowerPoint</Application>
  <PresentationFormat>如螢幕大小 (4:3)</PresentationFormat>
  <Paragraphs>68</Paragraphs>
  <Slides>13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13</vt:i4>
      </vt:variant>
    </vt:vector>
  </HeadingPairs>
  <TitlesOfParts>
    <vt:vector size="14" baseType="lpstr">
      <vt:lpstr>Office 佈景主題</vt:lpstr>
      <vt:lpstr>我無法不這樣想</vt:lpstr>
      <vt:lpstr>PowerPoint 簡報</vt:lpstr>
      <vt:lpstr>一、個案基本資料</vt:lpstr>
      <vt:lpstr>一、個案基本資料</vt:lpstr>
      <vt:lpstr>一、個案基本資料</vt:lpstr>
      <vt:lpstr>一、個案基本資料</vt:lpstr>
      <vt:lpstr>一、個案基本資料</vt:lpstr>
      <vt:lpstr>一、個案基本資料</vt:lpstr>
      <vt:lpstr>二、主訴問題</vt:lpstr>
      <vt:lpstr>二、主訴問題</vt:lpstr>
      <vt:lpstr>三、分析與問題評估</vt:lpstr>
      <vt:lpstr>三、分析與問題評估</vt:lpstr>
      <vt:lpstr>問題評估與討論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想要愛自由「瘋」</dc:title>
  <dc:creator>ting</dc:creator>
  <cp:lastModifiedBy>ting</cp:lastModifiedBy>
  <cp:revision>17</cp:revision>
  <dcterms:created xsi:type="dcterms:W3CDTF">2018-10-10T23:26:37Z</dcterms:created>
  <dcterms:modified xsi:type="dcterms:W3CDTF">2019-01-04T05:08:45Z</dcterms:modified>
</cp:coreProperties>
</file>