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59" r:id="rId3"/>
    <p:sldId id="263" r:id="rId4"/>
    <p:sldId id="277" r:id="rId5"/>
    <p:sldId id="279" r:id="rId6"/>
    <p:sldId id="267" r:id="rId7"/>
    <p:sldId id="278" r:id="rId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6FFFF"/>
    <a:srgbClr val="FF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5" d="100"/>
          <a:sy n="75" d="100"/>
        </p:scale>
        <p:origin x="2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C0D2-52B9-4E5F-A574-502052C96B65}" type="datetimeFigureOut">
              <a:rPr lang="zh-TW" altLang="en-US" smtClean="0"/>
              <a:t>2019/6/26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593A45F3-C2CD-4EE4-8936-35A20A0329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697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C0D2-52B9-4E5F-A574-502052C96B65}" type="datetimeFigureOut">
              <a:rPr lang="zh-TW" altLang="en-US" smtClean="0"/>
              <a:t>2019/6/26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45F3-C2CD-4EE4-8936-35A20A0329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439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C0D2-52B9-4E5F-A574-502052C96B65}" type="datetimeFigureOut">
              <a:rPr lang="zh-TW" altLang="en-US" smtClean="0"/>
              <a:t>2019/6/26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45F3-C2CD-4EE4-8936-35A20A0329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18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C0D2-52B9-4E5F-A574-502052C96B65}" type="datetimeFigureOut">
              <a:rPr lang="zh-TW" altLang="en-US" smtClean="0"/>
              <a:t>2019/6/26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45F3-C2CD-4EE4-8936-35A20A0329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955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178C0D2-52B9-4E5F-A574-502052C96B65}" type="datetimeFigureOut">
              <a:rPr lang="zh-TW" altLang="en-US" smtClean="0"/>
              <a:t>2019/6/26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zh-TW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593A45F3-C2CD-4EE4-8936-35A20A0329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7027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C0D2-52B9-4E5F-A574-502052C96B65}" type="datetimeFigureOut">
              <a:rPr lang="zh-TW" altLang="en-US" smtClean="0"/>
              <a:t>2019/6/26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45F3-C2CD-4EE4-8936-35A20A0329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0476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C0D2-52B9-4E5F-A574-502052C96B65}" type="datetimeFigureOut">
              <a:rPr lang="zh-TW" altLang="en-US" smtClean="0"/>
              <a:t>2019/6/26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45F3-C2CD-4EE4-8936-35A20A0329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485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C0D2-52B9-4E5F-A574-502052C96B65}" type="datetimeFigureOut">
              <a:rPr lang="zh-TW" altLang="en-US" smtClean="0"/>
              <a:t>2019/6/26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45F3-C2CD-4EE4-8936-35A20A0329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472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C0D2-52B9-4E5F-A574-502052C96B65}" type="datetimeFigureOut">
              <a:rPr lang="zh-TW" altLang="en-US" smtClean="0"/>
              <a:t>2019/6/26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45F3-C2CD-4EE4-8936-35A20A0329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41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C0D2-52B9-4E5F-A574-502052C96B65}" type="datetimeFigureOut">
              <a:rPr lang="zh-TW" altLang="en-US" smtClean="0"/>
              <a:t>2019/6/26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45F3-C2CD-4EE4-8936-35A20A0329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6876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C0D2-52B9-4E5F-A574-502052C96B65}" type="datetimeFigureOut">
              <a:rPr lang="zh-TW" altLang="en-US" smtClean="0"/>
              <a:t>2019/6/26</a:t>
            </a:fld>
            <a:endParaRPr lang="zh-TW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45F3-C2CD-4EE4-8936-35A20A0329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3246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178C0D2-52B9-4E5F-A574-502052C96B65}" type="datetimeFigureOut">
              <a:rPr lang="zh-TW" altLang="en-US" smtClean="0"/>
              <a:t>2019/6/26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593A45F3-C2CD-4EE4-8936-35A20A0329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36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099737"/>
          </a:xfrm>
        </p:spPr>
        <p:txBody>
          <a:bodyPr/>
          <a:lstStyle/>
          <a:p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學年度第</a:t>
            </a:r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學期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文澳國小期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末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校務會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議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034237"/>
            <a:ext cx="863601" cy="1116289"/>
          </a:xfrm>
          <a:prstGeom prst="rect">
            <a:avLst/>
          </a:prstGeom>
        </p:spPr>
      </p:pic>
      <p:sp>
        <p:nvSpPr>
          <p:cNvPr id="5" name="副標題 2"/>
          <p:cNvSpPr txBox="1">
            <a:spLocks/>
          </p:cNvSpPr>
          <p:nvPr/>
        </p:nvSpPr>
        <p:spPr>
          <a:xfrm>
            <a:off x="939800" y="4555389"/>
            <a:ext cx="5308601" cy="7358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總務處報告資料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825500" y="5664838"/>
            <a:ext cx="2031606" cy="575088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dirty="0" smtClean="0">
                <a:latin typeface="+mn-ea"/>
              </a:rPr>
              <a:t>總務主任</a:t>
            </a:r>
            <a:endParaRPr lang="zh-TW" altLang="en-US" sz="3200" dirty="0">
              <a:latin typeface="+mn-ea"/>
            </a:endParaRPr>
          </a:p>
        </p:txBody>
      </p:sp>
      <p:sp>
        <p:nvSpPr>
          <p:cNvPr id="7" name="副標題 2"/>
          <p:cNvSpPr txBox="1">
            <a:spLocks/>
          </p:cNvSpPr>
          <p:nvPr/>
        </p:nvSpPr>
        <p:spPr>
          <a:xfrm>
            <a:off x="3098800" y="5664838"/>
            <a:ext cx="2031606" cy="575088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dirty="0" smtClean="0">
                <a:latin typeface="+mn-ea"/>
              </a:rPr>
              <a:t>事務組</a:t>
            </a:r>
            <a:endParaRPr lang="zh-TW" altLang="en-US" sz="3200" dirty="0">
              <a:latin typeface="+mn-ea"/>
            </a:endParaRPr>
          </a:p>
        </p:txBody>
      </p:sp>
      <p:sp>
        <p:nvSpPr>
          <p:cNvPr id="8" name="副標題 2"/>
          <p:cNvSpPr txBox="1">
            <a:spLocks/>
          </p:cNvSpPr>
          <p:nvPr/>
        </p:nvSpPr>
        <p:spPr>
          <a:xfrm>
            <a:off x="5474292" y="5664838"/>
            <a:ext cx="2031606" cy="575088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dirty="0" smtClean="0">
                <a:latin typeface="+mn-ea"/>
              </a:rPr>
              <a:t>文</a:t>
            </a:r>
            <a:r>
              <a:rPr lang="zh-TW" altLang="en-US" sz="3200" dirty="0">
                <a:latin typeface="+mn-ea"/>
              </a:rPr>
              <a:t>書</a:t>
            </a:r>
            <a:r>
              <a:rPr lang="zh-TW" altLang="en-US" sz="3200" dirty="0" smtClean="0">
                <a:latin typeface="+mn-ea"/>
              </a:rPr>
              <a:t>組</a:t>
            </a:r>
            <a:endParaRPr lang="zh-TW" altLang="en-US" sz="3200" dirty="0">
              <a:latin typeface="+mn-ea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7684092" y="5664838"/>
            <a:ext cx="2031606" cy="575088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dirty="0" smtClean="0">
                <a:latin typeface="+mn-ea"/>
              </a:rPr>
              <a:t>出納</a:t>
            </a:r>
            <a:r>
              <a:rPr lang="zh-TW" altLang="en-US" sz="3200" dirty="0">
                <a:latin typeface="+mn-ea"/>
              </a:rPr>
              <a:t>組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2" y="4564643"/>
            <a:ext cx="1308100" cy="73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4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5394"/>
            <a:ext cx="11036300" cy="7925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事務組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155700"/>
            <a:ext cx="11036300" cy="534670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暑假期間，學校開放與保全時間？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88670" lvl="1" indent="-514350">
              <a:buFont typeface="+mj-lt"/>
              <a:buAutoNum type="arabicPeriod"/>
            </a:pP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平日</a:t>
            </a:r>
            <a: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0700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解保全，</a:t>
            </a:r>
            <a: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1730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上保全。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88670" lvl="1" indent="-514350">
              <a:buFont typeface="+mj-lt"/>
              <a:buAutoNum type="arabicPeriod"/>
            </a:pPr>
            <a:r>
              <a:rPr lang="zh-TW" altLang="en-US" sz="30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假日替代役值班時，</a:t>
            </a:r>
            <a:r>
              <a:rPr lang="en-US" altLang="zh-TW" sz="3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0800</a:t>
            </a:r>
            <a:r>
              <a:rPr lang="zh-TW" altLang="en-US" sz="30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解保全，</a:t>
            </a:r>
            <a:r>
              <a:rPr lang="en-US" altLang="zh-TW" sz="3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1800</a:t>
            </a:r>
            <a:r>
              <a:rPr lang="zh-TW" altLang="en-US" sz="30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上保全，午間不在。</a:t>
            </a:r>
            <a:endParaRPr lang="en-US" altLang="zh-TW" sz="30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88670" lvl="1" indent="-514350">
              <a:buFont typeface="+mj-lt"/>
              <a:buAutoNum type="arabicPeriod"/>
            </a:pP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每日下班前，請務必關上門窗，並確實關閉電燈與電扇。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88670" lvl="1" indent="-514350">
              <a:buFont typeface="+mj-lt"/>
              <a:buAutoNum type="arabicPeriod"/>
            </a:pP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在後棟被誤鎖起來</a:t>
            </a: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按電捲門旁開關離開。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88670" lvl="1" indent="-514350">
              <a:buFont typeface="+mj-lt"/>
              <a:buAutoNum type="arabicPeriod"/>
            </a:pP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在前棟被誤鎖起來</a:t>
            </a: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撥分機</a:t>
            </a:r>
            <a: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041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043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001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009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求救。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88670" lvl="1" indent="-514350">
              <a:buFont typeface="+mj-lt"/>
              <a:buAutoNum type="arabicPeriod"/>
            </a:pPr>
            <a:endParaRPr lang="en-US" altLang="zh-TW" sz="30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88670" lvl="1" indent="-514350">
              <a:buFont typeface="+mj-lt"/>
              <a:buAutoNum type="arabicPeriod"/>
            </a:pPr>
            <a:endParaRPr lang="en-US" altLang="zh-TW" sz="30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zh-TW" altLang="en-US" sz="2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33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5394"/>
            <a:ext cx="11036300" cy="7925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事務組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155700"/>
            <a:ext cx="11036300" cy="557530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暑假期間，事務組主要任務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17270" lvl="1" indent="-742950">
              <a:buFont typeface="+mj-lt"/>
              <a:buAutoNum type="arabicPeriod"/>
            </a:pP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擇期</a:t>
            </a: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清潔班級</a:t>
            </a: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辦公室吊扇扇葉、冷氣濾網、投影機濾網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17270" lvl="1" indent="-742950">
              <a:buFont typeface="+mj-lt"/>
              <a:buAutoNum type="arabicPeriod"/>
            </a:pP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擇期</a:t>
            </a: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沖洗前後棟外牆、走廊、門窗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17270" lvl="1" indent="-742950">
              <a:buFont typeface="+mj-lt"/>
              <a:buAutoNum type="arabicPeriod"/>
            </a:pP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7/31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返校日發放新學年掃具</a:t>
            </a: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廣播提醒各班級領取</a:t>
            </a: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4320" lvl="1" indent="0">
              <a:buNone/>
            </a:pPr>
            <a: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 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請在離開教室前，將容易受灰塵或雨水沾汙、弄髒的書籍物品用具，移至到不易受到影響的區域，妥善存放。</a:t>
            </a:r>
            <a:endParaRPr lang="en-US" altLang="zh-TW" sz="4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973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5394"/>
            <a:ext cx="11036300" cy="7925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事務組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155700"/>
            <a:ext cx="11036300" cy="557530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暑假期間，我想更換教室課桌椅，可以嗎？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17270" lvl="1" indent="-742950">
              <a:buFont typeface="+mj-lt"/>
              <a:buAutoNum type="arabicPeriod"/>
            </a:pPr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可洽事務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組，到</a:t>
            </a:r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地下室課桌椅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倉庫更</a:t>
            </a:r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換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17270" lvl="1" indent="-742950">
              <a:buFont typeface="+mj-lt"/>
              <a:buAutoNum type="arabicPeriod"/>
            </a:pP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若倉庫無</a:t>
            </a:r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符合尺寸的課桌椅，可洽同學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年或往上</a:t>
            </a:r>
            <a:r>
              <a:rPr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下學年尋找更換。</a:t>
            </a:r>
            <a:endParaRPr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17270" lvl="1" indent="-742950">
              <a:buFont typeface="+mj-lt"/>
              <a:buAutoNum type="arabicPeriod"/>
            </a:pP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教室多餘的課桌椅請送回事務組，以便提供各班級替換。</a:t>
            </a:r>
            <a:endParaRPr lang="en-US" altLang="zh-TW" sz="3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894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5394"/>
            <a:ext cx="11036300" cy="7925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事務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079500"/>
            <a:ext cx="11036300" cy="5651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▼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請幫忙注意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▼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3" y="1603568"/>
            <a:ext cx="4954356" cy="2790882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771123" y="4457950"/>
            <a:ext cx="4954356" cy="2260600"/>
          </a:xfrm>
          <a:prstGeom prst="roundRect">
            <a:avLst>
              <a:gd name="adj" fmla="val 401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600" b="1" dirty="0" smtClean="0">
                <a:solidFill>
                  <a:srgbClr val="FF0000"/>
                </a:solidFill>
              </a:rPr>
              <a:t>一樓</a:t>
            </a:r>
            <a:r>
              <a:rPr lang="zh-TW" altLang="en-US" sz="2600" dirty="0" smtClean="0">
                <a:solidFill>
                  <a:schemeClr val="tx1"/>
                </a:solidFill>
              </a:rPr>
              <a:t>各</a:t>
            </a:r>
            <a:r>
              <a:rPr lang="zh-TW" altLang="en-US" sz="2600" dirty="0">
                <a:solidFill>
                  <a:schemeClr val="tx1"/>
                </a:solidFill>
              </a:rPr>
              <a:t>教室</a:t>
            </a:r>
            <a:r>
              <a:rPr lang="en-US" altLang="zh-TW" sz="2600" dirty="0" smtClean="0">
                <a:solidFill>
                  <a:schemeClr val="tx1"/>
                </a:solidFill>
              </a:rPr>
              <a:t>(</a:t>
            </a:r>
            <a:r>
              <a:rPr lang="zh-TW" altLang="en-US" sz="2600" dirty="0" smtClean="0">
                <a:solidFill>
                  <a:schemeClr val="tx1"/>
                </a:solidFill>
              </a:rPr>
              <a:t>含廚房</a:t>
            </a:r>
            <a:r>
              <a:rPr lang="en-US" altLang="zh-TW" sz="2600" dirty="0" smtClean="0">
                <a:solidFill>
                  <a:schemeClr val="tx1"/>
                </a:solidFill>
              </a:rPr>
              <a:t>)</a:t>
            </a:r>
            <a:r>
              <a:rPr lang="zh-TW" altLang="en-US" sz="2600" dirty="0" smtClean="0">
                <a:solidFill>
                  <a:schemeClr val="tx1"/>
                </a:solidFill>
              </a:rPr>
              <a:t>、</a:t>
            </a:r>
            <a:r>
              <a:rPr lang="zh-TW" altLang="en-US" sz="2600" b="1" dirty="0" smtClean="0">
                <a:solidFill>
                  <a:srgbClr val="FF0000"/>
                </a:solidFill>
              </a:rPr>
              <a:t>二樓</a:t>
            </a:r>
            <a:r>
              <a:rPr lang="zh-TW" altLang="en-US" sz="2600" dirty="0" smtClean="0">
                <a:solidFill>
                  <a:schemeClr val="tx1"/>
                </a:solidFill>
              </a:rPr>
              <a:t>英村門窗框的保全感測器，如果鬆脫了，會導致無法設定保全。</a:t>
            </a:r>
            <a:endParaRPr lang="en-US" altLang="zh-TW" sz="2600" dirty="0" smtClean="0">
              <a:solidFill>
                <a:schemeClr val="tx1"/>
              </a:solidFill>
            </a:endParaRPr>
          </a:p>
          <a:p>
            <a:r>
              <a:rPr lang="en-US" altLang="zh-TW" sz="2600" dirty="0" smtClean="0">
                <a:solidFill>
                  <a:srgbClr val="008000"/>
                </a:solidFill>
                <a:sym typeface="Wingdings" panose="05000000000000000000" pitchFamily="2" charset="2"/>
              </a:rPr>
              <a:t></a:t>
            </a:r>
            <a:r>
              <a:rPr lang="zh-TW" altLang="en-US" sz="2600" dirty="0" smtClean="0">
                <a:solidFill>
                  <a:srgbClr val="008000"/>
                </a:solidFill>
                <a:sym typeface="Wingdings" panose="05000000000000000000" pitchFamily="2" charset="2"/>
              </a:rPr>
              <a:t>發現時</a:t>
            </a:r>
            <a:r>
              <a:rPr lang="zh-TW" altLang="en-US" sz="2600" dirty="0" smtClean="0">
                <a:solidFill>
                  <a:srgbClr val="008000"/>
                </a:solidFill>
              </a:rPr>
              <a:t>請速洽</a:t>
            </a:r>
            <a:r>
              <a:rPr lang="zh-TW" altLang="en-US" sz="2600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事務組</a:t>
            </a:r>
            <a:r>
              <a:rPr lang="zh-TW" altLang="en-US" sz="2600" dirty="0" smtClean="0">
                <a:solidFill>
                  <a:srgbClr val="008000"/>
                </a:solidFill>
              </a:rPr>
              <a:t>更換。</a:t>
            </a:r>
            <a:endParaRPr lang="en-US" altLang="zh-TW" sz="2600" dirty="0" smtClean="0">
              <a:solidFill>
                <a:srgbClr val="008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23" y="1626656"/>
            <a:ext cx="4916256" cy="2767794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6028923" y="4457950"/>
            <a:ext cx="4954356" cy="2260600"/>
          </a:xfrm>
          <a:prstGeom prst="roundRect">
            <a:avLst>
              <a:gd name="adj" fmla="val 486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600" dirty="0">
                <a:solidFill>
                  <a:schemeClr val="tx1"/>
                </a:solidFill>
              </a:rPr>
              <a:t>體育館電捲門</a:t>
            </a:r>
            <a:r>
              <a:rPr lang="zh-TW" altLang="en-US" sz="2600" dirty="0" smtClean="0">
                <a:solidFill>
                  <a:schemeClr val="tx1"/>
                </a:solidFill>
              </a:rPr>
              <a:t>內，</a:t>
            </a:r>
            <a:r>
              <a:rPr lang="zh-TW" altLang="en-US" sz="2600" dirty="0">
                <a:solidFill>
                  <a:schemeClr val="tx1"/>
                </a:solidFill>
              </a:rPr>
              <a:t>有向外開的玻璃門。若玻璃門沒有關</a:t>
            </a:r>
            <a:r>
              <a:rPr lang="zh-TW" altLang="en-US" sz="2600" dirty="0" smtClean="0">
                <a:solidFill>
                  <a:schemeClr val="tx1"/>
                </a:solidFill>
              </a:rPr>
              <a:t>好就</a:t>
            </a:r>
            <a:r>
              <a:rPr lang="zh-TW" altLang="en-US" sz="2600" dirty="0">
                <a:solidFill>
                  <a:schemeClr val="tx1"/>
                </a:solidFill>
              </a:rPr>
              <a:t>升降電捲門，易發生意外</a:t>
            </a:r>
            <a:r>
              <a:rPr lang="zh-TW" altLang="en-US" sz="2600" dirty="0" smtClean="0">
                <a:solidFill>
                  <a:schemeClr val="tx1"/>
                </a:solidFill>
              </a:rPr>
              <a:t>。</a:t>
            </a:r>
            <a:endParaRPr lang="en-US" altLang="zh-TW" sz="2600" dirty="0" smtClean="0">
              <a:solidFill>
                <a:schemeClr val="tx1"/>
              </a:solidFill>
            </a:endParaRPr>
          </a:p>
          <a:p>
            <a:r>
              <a:rPr lang="en-US" altLang="zh-TW" sz="2600" dirty="0" smtClean="0">
                <a:solidFill>
                  <a:srgbClr val="008000"/>
                </a:solidFill>
                <a:sym typeface="Wingdings" panose="05000000000000000000" pitchFamily="2" charset="2"/>
              </a:rPr>
              <a:t></a:t>
            </a:r>
            <a:r>
              <a:rPr lang="zh-TW" altLang="en-US" sz="2600" dirty="0" smtClean="0">
                <a:solidFill>
                  <a:srgbClr val="008000"/>
                </a:solidFill>
                <a:sym typeface="Wingdings" panose="05000000000000000000" pitchFamily="2" charset="2"/>
              </a:rPr>
              <a:t>請不要讓低年級小朋友獨自操作遙控器。操作時</a:t>
            </a:r>
            <a:r>
              <a:rPr lang="zh-TW" altLang="en-US" sz="2600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老師應在場</a:t>
            </a:r>
            <a:r>
              <a:rPr lang="zh-TW" altLang="en-US" sz="2600" dirty="0" smtClean="0">
                <a:solidFill>
                  <a:srgbClr val="008000"/>
                </a:solidFill>
                <a:sym typeface="Wingdings" panose="05000000000000000000" pitchFamily="2" charset="2"/>
              </a:rPr>
              <a:t>。</a:t>
            </a:r>
            <a:endParaRPr lang="en-US" altLang="zh-TW" sz="2600" dirty="0">
              <a:solidFill>
                <a:schemeClr val="tx1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2378351" y="2286000"/>
            <a:ext cx="1155700" cy="208305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3704823" y="2286000"/>
            <a:ext cx="1155700" cy="208305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479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5394"/>
            <a:ext cx="11036300" cy="7925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總務主任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09600" y="1207008"/>
            <a:ext cx="11036300" cy="5282692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latin typeface="+mj-ea"/>
                <a:ea typeface="+mj-ea"/>
              </a:rPr>
              <a:t>暑假</a:t>
            </a:r>
            <a:r>
              <a:rPr lang="zh-TW" altLang="en-US" sz="3600" b="1" dirty="0">
                <a:latin typeface="+mj-ea"/>
                <a:ea typeface="+mj-ea"/>
              </a:rPr>
              <a:t>三</a:t>
            </a:r>
            <a:r>
              <a:rPr lang="zh-TW" altLang="en-US" sz="3600" b="1" dirty="0" smtClean="0">
                <a:latin typeface="+mj-ea"/>
                <a:ea typeface="+mj-ea"/>
              </a:rPr>
              <a:t>大重大任務</a:t>
            </a:r>
            <a:endParaRPr lang="zh-TW" altLang="en-US" sz="3600" b="1" dirty="0">
              <a:latin typeface="+mj-ea"/>
              <a:ea typeface="+mj-ea"/>
            </a:endParaRPr>
          </a:p>
        </p:txBody>
      </p:sp>
      <p:sp>
        <p:nvSpPr>
          <p:cNvPr id="3" name="六邊形 2"/>
          <p:cNvSpPr/>
          <p:nvPr/>
        </p:nvSpPr>
        <p:spPr>
          <a:xfrm>
            <a:off x="1050650" y="2667000"/>
            <a:ext cx="2880000" cy="2160000"/>
          </a:xfrm>
          <a:prstGeom prst="hexagon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</a:rPr>
              <a:t>後棟西側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TW" sz="3200" dirty="0" err="1" smtClean="0">
                <a:solidFill>
                  <a:schemeClr val="tx1"/>
                </a:solidFill>
              </a:rPr>
              <a:t>1F~3F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</a:rPr>
              <a:t>老舊廁所整</a:t>
            </a:r>
            <a:r>
              <a:rPr lang="zh-TW" altLang="en-US" sz="3200" dirty="0">
                <a:solidFill>
                  <a:schemeClr val="tx1"/>
                </a:solidFill>
              </a:rPr>
              <a:t>建</a:t>
            </a:r>
          </a:p>
        </p:txBody>
      </p:sp>
      <p:sp>
        <p:nvSpPr>
          <p:cNvPr id="6" name="六邊形 5"/>
          <p:cNvSpPr/>
          <p:nvPr/>
        </p:nvSpPr>
        <p:spPr>
          <a:xfrm>
            <a:off x="4001047" y="2260600"/>
            <a:ext cx="2880000" cy="2160000"/>
          </a:xfrm>
          <a:prstGeom prst="hexagon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</a:rPr>
              <a:t>視聽教室</a:t>
            </a:r>
            <a:endParaRPr lang="en-US" altLang="zh-TW" sz="3200" dirty="0">
              <a:solidFill>
                <a:schemeClr val="tx1"/>
              </a:solidFill>
            </a:endParaRP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</a:rPr>
              <a:t>屋頂防水工程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</a:rPr>
              <a:t>施作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7" name="六邊形 6"/>
          <p:cNvSpPr/>
          <p:nvPr/>
        </p:nvSpPr>
        <p:spPr>
          <a:xfrm>
            <a:off x="6951444" y="1962874"/>
            <a:ext cx="2880000" cy="2160000"/>
          </a:xfrm>
          <a:prstGeom prst="hexagon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</a:rPr>
              <a:t>各</a:t>
            </a:r>
            <a:r>
              <a:rPr lang="zh-TW" altLang="en-US" sz="3200" dirty="0" smtClean="0">
                <a:solidFill>
                  <a:schemeClr val="tx1"/>
                </a:solidFill>
              </a:rPr>
              <a:t>班教室</a:t>
            </a:r>
            <a:endParaRPr lang="en-US" altLang="zh-TW" sz="3200" dirty="0">
              <a:solidFill>
                <a:schemeClr val="tx1"/>
              </a:solidFill>
            </a:endParaRP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</a:rPr>
              <a:t>黑板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</a:rPr>
              <a:t>重新</a:t>
            </a:r>
            <a:r>
              <a:rPr lang="zh-TW" altLang="en-US" sz="3200" dirty="0">
                <a:solidFill>
                  <a:schemeClr val="tx1"/>
                </a:solidFill>
              </a:rPr>
              <a:t>粉刷</a:t>
            </a:r>
          </a:p>
        </p:txBody>
      </p:sp>
      <p:pic>
        <p:nvPicPr>
          <p:cNvPr id="1026" name="Picture 2" descr="ãconstructing iconãçåçæå°çµæ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386" y="3848048"/>
            <a:ext cx="2092657" cy="209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單箭頭接點 7"/>
          <p:cNvCxnSpPr/>
          <p:nvPr/>
        </p:nvCxnSpPr>
        <p:spPr>
          <a:xfrm flipV="1">
            <a:off x="1125195" y="4894377"/>
            <a:ext cx="8780794" cy="735729"/>
          </a:xfrm>
          <a:prstGeom prst="straightConnector1">
            <a:avLst/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4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275925" y="1704122"/>
            <a:ext cx="3746500" cy="2126063"/>
          </a:xfrm>
        </p:spPr>
        <p:txBody>
          <a:bodyPr>
            <a:noAutofit/>
          </a:bodyPr>
          <a:lstStyle/>
          <a:p>
            <a:r>
              <a:rPr lang="zh-TW" altLang="en-US" sz="4800" b="1" dirty="0" smtClean="0">
                <a:solidFill>
                  <a:schemeClr val="bg1"/>
                </a:solidFill>
                <a:latin typeface="+mj-ea"/>
              </a:rPr>
              <a:t>暑期愉快</a:t>
            </a:r>
            <a:r>
              <a:rPr lang="zh-TW" altLang="en-US" sz="3200" b="1" dirty="0" smtClean="0">
                <a:solidFill>
                  <a:schemeClr val="bg1"/>
                </a:solidFill>
                <a:latin typeface="+mj-ea"/>
              </a:rPr>
              <a:t>。</a:t>
            </a:r>
            <a:r>
              <a:rPr lang="en-US" altLang="zh-TW" sz="4800" b="1" dirty="0" smtClean="0">
                <a:solidFill>
                  <a:schemeClr val="bg1"/>
                </a:solidFill>
                <a:latin typeface="+mj-ea"/>
              </a:rPr>
              <a:t/>
            </a:r>
            <a:br>
              <a:rPr lang="en-US" altLang="zh-TW" sz="4800" b="1" dirty="0" smtClean="0">
                <a:solidFill>
                  <a:schemeClr val="bg1"/>
                </a:solidFill>
                <a:latin typeface="+mj-ea"/>
              </a:rPr>
            </a:br>
            <a:r>
              <a:rPr lang="zh-TW" altLang="en-US" sz="4800" b="1" dirty="0" smtClean="0">
                <a:solidFill>
                  <a:schemeClr val="bg1"/>
                </a:solidFill>
                <a:latin typeface="+mj-ea"/>
              </a:rPr>
              <a:t>我</a:t>
            </a:r>
            <a:r>
              <a:rPr lang="zh-TW" altLang="en-US" sz="4800" b="1" dirty="0">
                <a:solidFill>
                  <a:schemeClr val="bg1"/>
                </a:solidFill>
                <a:latin typeface="+mj-ea"/>
              </a:rPr>
              <a:t>們</a:t>
            </a:r>
            <a:r>
              <a:rPr lang="en-US" altLang="zh-TW" sz="4800" b="1" dirty="0" smtClean="0">
                <a:solidFill>
                  <a:schemeClr val="bg1"/>
                </a:solidFill>
                <a:latin typeface="+mj-ea"/>
              </a:rPr>
              <a:t/>
            </a:r>
            <a:br>
              <a:rPr lang="en-US" altLang="zh-TW" sz="4800" b="1" dirty="0" smtClean="0">
                <a:solidFill>
                  <a:schemeClr val="bg1"/>
                </a:solidFill>
                <a:latin typeface="+mj-ea"/>
              </a:rPr>
            </a:br>
            <a:r>
              <a:rPr lang="zh-TW" altLang="en-US" sz="4800" b="1" dirty="0" smtClean="0">
                <a:solidFill>
                  <a:schemeClr val="bg1"/>
                </a:solidFill>
                <a:latin typeface="+mj-ea"/>
              </a:rPr>
              <a:t>開學再見</a:t>
            </a:r>
            <a:r>
              <a:rPr lang="en-US" altLang="zh-TW" sz="4800" b="1" dirty="0" smtClean="0">
                <a:solidFill>
                  <a:schemeClr val="bg1"/>
                </a:solidFill>
                <a:latin typeface="+mj-ea"/>
              </a:rPr>
              <a:t>!</a:t>
            </a:r>
            <a:endParaRPr lang="zh-TW" altLang="en-US" sz="4800" b="1" dirty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500" y="1961428"/>
            <a:ext cx="923925" cy="119426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130288" y="3830185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latin typeface="+mj-ea"/>
                <a:ea typeface="+mj-ea"/>
              </a:rPr>
              <a:t>文澳國小總務處</a:t>
            </a:r>
            <a:endParaRPr lang="zh-TW" altLang="en-US" sz="2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2505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木刻字型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刻字型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刻字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木頭類型</Template>
  <TotalTime>306</TotalTime>
  <Words>388</Words>
  <Application>Microsoft Office PowerPoint</Application>
  <PresentationFormat>寬螢幕</PresentationFormat>
  <Paragraphs>44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3" baseType="lpstr">
      <vt:lpstr>微軟正黑體</vt:lpstr>
      <vt:lpstr>標楷體</vt:lpstr>
      <vt:lpstr>Rockwell</vt:lpstr>
      <vt:lpstr>Rockwell Condensed</vt:lpstr>
      <vt:lpstr>Wingdings</vt:lpstr>
      <vt:lpstr>木刻字型</vt:lpstr>
      <vt:lpstr>107學年度第2學期 文澳國小期末校務會議</vt:lpstr>
      <vt:lpstr>事務組</vt:lpstr>
      <vt:lpstr>事務組</vt:lpstr>
      <vt:lpstr>事務組</vt:lpstr>
      <vt:lpstr>事務組</vt:lpstr>
      <vt:lpstr>總務主任</vt:lpstr>
      <vt:lpstr>暑期愉快。 我們 開學再見!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106學年度第2學期 文澳國小期末校務會議</dc:title>
  <dc:creator>user</dc:creator>
  <cp:lastModifiedBy>user</cp:lastModifiedBy>
  <cp:revision>54</cp:revision>
  <dcterms:created xsi:type="dcterms:W3CDTF">2018-06-27T01:12:09Z</dcterms:created>
  <dcterms:modified xsi:type="dcterms:W3CDTF">2019-06-26T01:29:52Z</dcterms:modified>
</cp:coreProperties>
</file>