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448" r:id="rId2"/>
    <p:sldId id="553" r:id="rId3"/>
    <p:sldId id="516" r:id="rId4"/>
    <p:sldId id="526" r:id="rId5"/>
    <p:sldId id="554" r:id="rId6"/>
    <p:sldId id="491" r:id="rId7"/>
    <p:sldId id="522" r:id="rId8"/>
    <p:sldId id="521" r:id="rId9"/>
    <p:sldId id="541" r:id="rId10"/>
    <p:sldId id="536" r:id="rId11"/>
    <p:sldId id="528" r:id="rId12"/>
    <p:sldId id="555" r:id="rId13"/>
    <p:sldId id="493" r:id="rId14"/>
    <p:sldId id="529" r:id="rId15"/>
    <p:sldId id="542" r:id="rId16"/>
    <p:sldId id="543" r:id="rId17"/>
    <p:sldId id="494" r:id="rId18"/>
    <p:sldId id="519" r:id="rId19"/>
    <p:sldId id="544" r:id="rId20"/>
    <p:sldId id="545" r:id="rId21"/>
    <p:sldId id="546" r:id="rId22"/>
    <p:sldId id="556" r:id="rId23"/>
    <p:sldId id="495" r:id="rId24"/>
    <p:sldId id="550" r:id="rId25"/>
    <p:sldId id="551" r:id="rId26"/>
    <p:sldId id="552" r:id="rId27"/>
    <p:sldId id="510" r:id="rId28"/>
    <p:sldId id="557" r:id="rId29"/>
    <p:sldId id="496" r:id="rId30"/>
    <p:sldId id="547" r:id="rId31"/>
    <p:sldId id="548" r:id="rId32"/>
    <p:sldId id="558" r:id="rId33"/>
    <p:sldId id="499" r:id="rId34"/>
    <p:sldId id="500" r:id="rId35"/>
    <p:sldId id="503" r:id="rId36"/>
    <p:sldId id="523" r:id="rId37"/>
    <p:sldId id="513" r:id="rId38"/>
    <p:sldId id="514" r:id="rId39"/>
    <p:sldId id="515" r:id="rId40"/>
    <p:sldId id="532" r:id="rId41"/>
    <p:sldId id="504" r:id="rId42"/>
    <p:sldId id="540" r:id="rId43"/>
    <p:sldId id="524" r:id="rId44"/>
    <p:sldId id="505" r:id="rId45"/>
  </p:sldIdLst>
  <p:sldSz cx="9144000" cy="6858000" type="screen4x3"/>
  <p:notesSz cx="6735763" cy="98663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6F9"/>
    <a:srgbClr val="B2B2B2"/>
    <a:srgbClr val="A0ECBF"/>
    <a:srgbClr val="FFCC00"/>
    <a:srgbClr val="CC3399"/>
    <a:srgbClr val="009999"/>
    <a:srgbClr val="0066CC"/>
    <a:srgbClr val="7BA6F3"/>
    <a:srgbClr val="C8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2" autoAdjust="0"/>
    <p:restoredTop sz="94531" autoAdjust="0"/>
  </p:normalViewPr>
  <p:slideViewPr>
    <p:cSldViewPr>
      <p:cViewPr varScale="1">
        <p:scale>
          <a:sx n="53" d="100"/>
          <a:sy n="53" d="100"/>
        </p:scale>
        <p:origin x="11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7CE40-246D-4DC1-91C6-80DDDEA9BE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94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DD071-E730-4DB5-A53A-55774E69A2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69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60D9F-B2A7-40FD-886A-00F49916FA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326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21494-86E8-4024-A74B-6F0B9AF4F4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934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07005-4EC2-4658-AAA6-3DE6C5EACC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561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4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4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91242-A05F-4F9E-911F-F24AE145D1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256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0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18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16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16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0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18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16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16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0570F-CD1E-406B-A3FB-4CD3156C05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106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03927-5DCE-4A8C-9AB4-6632B5C794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003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CFDD-A7D8-409D-9FC1-5F45EB39E4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42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8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4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20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20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0D617-4D94-42E4-BEB0-2882534056E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271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dirty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AD4D4-6293-462E-8430-EF96AEA644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854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fld id="{F5DB352D-A1D8-46E1-BACB-330AAB40E94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9.xml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3.xml"/><Relationship Id="rId4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108&#26657;&#22290;&#28797;&#23475;&#38450;&#25937;&#25033;&#35722;&#32068;&#32340;&#20998;&#32068;&#21517;&#21934;&#12289;&#28436;&#32244;&#33139;&#26412;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25991;&#28595;&#22283;&#23567;&#23478;&#24237;&#38450;&#28797;&#21345;.pdf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24653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2017712" y="2062162"/>
            <a:ext cx="4032250" cy="3930651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27076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標楷體" pitchFamily="65" charset="-120"/>
                <a:ea typeface="標楷體" pitchFamily="65" charset="-120"/>
              </a:rPr>
              <a:t>文澳國小</a:t>
            </a:r>
            <a:r>
              <a:rPr lang="en-US" altLang="zh-TW" sz="3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標楷體" pitchFamily="65" charset="-120"/>
                <a:ea typeface="標楷體" pitchFamily="65" charset="-120"/>
              </a:rPr>
              <a:t>學年度第</a:t>
            </a:r>
            <a:r>
              <a:rPr lang="en-US" altLang="zh-TW" sz="3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標楷體" pitchFamily="65" charset="-120"/>
                <a:ea typeface="標楷體" pitchFamily="65" charset="-120"/>
              </a:rPr>
              <a:t>學期期初校務會議</a:t>
            </a:r>
            <a:r>
              <a:rPr lang="en-US" altLang="zh-TW" sz="3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zh-TW" altLang="en-US" sz="3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標楷體" pitchFamily="65" charset="-120"/>
                <a:ea typeface="標楷體" pitchFamily="65" charset="-120"/>
              </a:rPr>
              <a:t>學務處報告事項</a:t>
            </a:r>
            <a:endParaRPr lang="en-US" altLang="zh-TW" sz="3800" b="1" dirty="0" smtClean="0">
              <a:solidFill>
                <a:schemeClr val="accent4">
                  <a:lumMod val="10000"/>
                </a:schemeClr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7317" name="AutoShape 5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332038" y="4408488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午餐主辦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7342" name="AutoShape 78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433638" y="36750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衛生組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7345" name="AutoShape 81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287588" y="2936875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生教組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7348" name="AutoShape 84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1868488" y="2244725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7351" name="AutoShape 87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1042988" y="154781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體育組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058" name="Group 88"/>
          <p:cNvGrpSpPr>
            <a:grpSpLocks/>
          </p:cNvGrpSpPr>
          <p:nvPr/>
        </p:nvGrpSpPr>
        <p:grpSpPr bwMode="auto">
          <a:xfrm>
            <a:off x="725488" y="1636713"/>
            <a:ext cx="381000" cy="381000"/>
            <a:chOff x="2078" y="1680"/>
            <a:chExt cx="1615" cy="1615"/>
          </a:xfrm>
        </p:grpSpPr>
        <p:sp>
          <p:nvSpPr>
            <p:cNvPr id="2103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104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106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108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059" name="Group 95"/>
          <p:cNvGrpSpPr>
            <a:grpSpLocks/>
          </p:cNvGrpSpPr>
          <p:nvPr/>
        </p:nvGrpSpPr>
        <p:grpSpPr bwMode="auto">
          <a:xfrm>
            <a:off x="1563688" y="2333625"/>
            <a:ext cx="381000" cy="381000"/>
            <a:chOff x="2078" y="1680"/>
            <a:chExt cx="1615" cy="1615"/>
          </a:xfrm>
        </p:grpSpPr>
        <p:sp>
          <p:nvSpPr>
            <p:cNvPr id="2097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98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62" name="Oval 9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100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64" name="Oval 10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102" name="Oval 10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060" name="Group 102"/>
          <p:cNvGrpSpPr>
            <a:grpSpLocks/>
          </p:cNvGrpSpPr>
          <p:nvPr/>
        </p:nvGrpSpPr>
        <p:grpSpPr bwMode="auto">
          <a:xfrm>
            <a:off x="1982788" y="3013075"/>
            <a:ext cx="381000" cy="381000"/>
            <a:chOff x="2078" y="1680"/>
            <a:chExt cx="1615" cy="1615"/>
          </a:xfrm>
        </p:grpSpPr>
        <p:sp>
          <p:nvSpPr>
            <p:cNvPr id="209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9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69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9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71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9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061" name="Group 109"/>
          <p:cNvGrpSpPr>
            <a:grpSpLocks/>
          </p:cNvGrpSpPr>
          <p:nvPr/>
        </p:nvGrpSpPr>
        <p:grpSpPr bwMode="auto">
          <a:xfrm>
            <a:off x="2097088" y="3776663"/>
            <a:ext cx="381000" cy="381000"/>
            <a:chOff x="2078" y="1680"/>
            <a:chExt cx="1615" cy="1615"/>
          </a:xfrm>
        </p:grpSpPr>
        <p:sp>
          <p:nvSpPr>
            <p:cNvPr id="2085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86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76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88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78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90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71" name="AutoShape 53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005013" y="5153025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健康中心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9" name="AutoShape 53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1239838" y="586581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學務主任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064" name="Group 102"/>
          <p:cNvGrpSpPr>
            <a:grpSpLocks/>
          </p:cNvGrpSpPr>
          <p:nvPr/>
        </p:nvGrpSpPr>
        <p:grpSpPr bwMode="auto">
          <a:xfrm>
            <a:off x="2024063" y="4471988"/>
            <a:ext cx="381000" cy="381000"/>
            <a:chOff x="2078" y="1680"/>
            <a:chExt cx="1615" cy="1615"/>
          </a:xfrm>
        </p:grpSpPr>
        <p:sp>
          <p:nvSpPr>
            <p:cNvPr id="2079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80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0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82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2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84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065" name="Group 95"/>
          <p:cNvGrpSpPr>
            <a:grpSpLocks/>
          </p:cNvGrpSpPr>
          <p:nvPr/>
        </p:nvGrpSpPr>
        <p:grpSpPr bwMode="auto">
          <a:xfrm>
            <a:off x="1673225" y="5216525"/>
            <a:ext cx="381000" cy="381000"/>
            <a:chOff x="2078" y="1680"/>
            <a:chExt cx="1615" cy="1615"/>
          </a:xfrm>
        </p:grpSpPr>
        <p:sp>
          <p:nvSpPr>
            <p:cNvPr id="2073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74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7" name="Oval 9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76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9" name="Oval 10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78" name="Oval 10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066" name="Group 88"/>
          <p:cNvGrpSpPr>
            <a:grpSpLocks/>
          </p:cNvGrpSpPr>
          <p:nvPr/>
        </p:nvGrpSpPr>
        <p:grpSpPr bwMode="auto">
          <a:xfrm>
            <a:off x="947738" y="5929313"/>
            <a:ext cx="381000" cy="381000"/>
            <a:chOff x="2078" y="1680"/>
            <a:chExt cx="1615" cy="1615"/>
          </a:xfrm>
        </p:grpSpPr>
        <p:sp>
          <p:nvSpPr>
            <p:cNvPr id="2067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68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4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70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6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72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訓育組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197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819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0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20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20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198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服務志工</a:t>
            </a:r>
            <a:endParaRPr lang="en-US" altLang="zh-TW" sz="4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由該項目老師負責登錄時數</a:t>
            </a:r>
            <a:endParaRPr lang="en-US" altLang="zh-TW" sz="3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時數登錄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學務系統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服務時數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累積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小時即可在畢業典禮領取志工獎狀</a:t>
            </a:r>
            <a:endParaRPr lang="en-US" altLang="zh-TW" sz="3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「全國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聯想創作畫比賽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4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學務處領取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畫紙</a:t>
            </a:r>
            <a:endParaRPr lang="en-US" altLang="zh-TW" sz="36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內統一收件日期為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10/9(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逾期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則由小朋友自行送件。</a:t>
            </a:r>
            <a:endParaRPr lang="en-US" altLang="zh-TW" sz="3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79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訓育組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197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819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0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20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20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198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4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團體服開放</a:t>
            </a:r>
            <a:r>
              <a:rPr lang="zh-TW" altLang="zh-TW" sz="4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登記</a:t>
            </a:r>
            <a:endParaRPr lang="en-US" altLang="zh-TW" sz="48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兩色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綠色、橘色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售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</a:t>
            </a: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240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4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需要的老師請至訓育組登記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綠色僅限老師購買一件、橘色不限</a:t>
            </a: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遇到庫存不足者會視情況再跟廠商訂購</a:t>
            </a:r>
            <a:endParaRPr lang="en-US" altLang="zh-TW" sz="4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1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文字方塊 4"/>
          <p:cNvSpPr txBox="1">
            <a:spLocks noChangeArrowheads="1"/>
          </p:cNvSpPr>
          <p:nvPr/>
        </p:nvSpPr>
        <p:spPr bwMode="auto">
          <a:xfrm>
            <a:off x="1763688" y="2492896"/>
            <a:ext cx="67687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生教組</a:t>
            </a:r>
            <a:endParaRPr lang="zh-TW" altLang="zh-TW" sz="12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79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245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0247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248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250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252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0246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en-US" altLang="zh-TW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度學生保險理賠由國泰人壽得標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，申請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時請注意：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(1)</a:t>
            </a:r>
            <a:r>
              <a:rPr lang="zh-TW" altLang="zh-TW" sz="2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附上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申請書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診斷證明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診療收據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若是影印須請醫院蓋【醫院關防】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家長存摺影本</a:t>
            </a:r>
            <a:r>
              <a:rPr lang="zh-TW" altLang="en-US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利用個人資料告知暨同意書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(2)</a:t>
            </a:r>
            <a:r>
              <a:rPr lang="zh-TW" altLang="zh-TW" sz="2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保險公司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只理賠自付額的金額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掛號費及診斷證明費用</a:t>
            </a:r>
            <a:r>
              <a:rPr lang="zh-TW" altLang="en-US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不予給付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一次事故同時看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家醫院時，若有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家收據都要申請，必須附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家證明書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en-US" altLang="zh-TW" sz="2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4)500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元以上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扣除掛號費及診斷證明書費用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可全額</a:t>
            </a:r>
            <a:r>
              <a:rPr lang="zh-TW" altLang="zh-TW" sz="2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給付</a:t>
            </a:r>
            <a:endParaRPr lang="en-US" altLang="zh-TW" sz="26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(5)</a:t>
            </a:r>
            <a:r>
              <a:rPr lang="zh-TW" altLang="zh-TW" sz="2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低於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元部分不予給付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低收入戶、中低收入戶、家庭突遭變故及其他特殊情形除外</a:t>
            </a:r>
            <a:r>
              <a:rPr lang="en-US" altLang="zh-TW" sz="2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245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0247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248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250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252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0246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921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國家防災日複合式防災演練，本學期共進行</a:t>
            </a:r>
            <a:r>
              <a:rPr lang="zh-TW" altLang="en-US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次演練：</a:t>
            </a:r>
            <a:endParaRPr lang="en-US" altLang="zh-TW" sz="4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）預演：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</a:t>
            </a:r>
            <a:r>
              <a:rPr lang="zh-TW" altLang="en-US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endParaRPr lang="zh-TW" altLang="zh-TW" sz="4200" b="1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）正式演練：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</a:t>
            </a:r>
            <a:r>
              <a:rPr lang="zh-TW" altLang="en-US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zh-TW" sz="42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2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endParaRPr lang="en-US" altLang="zh-TW" sz="4200" b="1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51147"/>
            <a:ext cx="5042867" cy="17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245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0247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248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250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252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245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0247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248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250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252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1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269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1271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272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1274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1276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1270" name="文字方塊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2925" y="1200150"/>
            <a:ext cx="84709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友善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校園相關宣導影片及學生反毒知識學習單放置於學校的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共用資料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/02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/02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生教組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/01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各班導師</a:t>
            </a:r>
            <a:r>
              <a:rPr lang="en-US" altLang="zh-TW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 01</a:t>
            </a:r>
            <a:r>
              <a:rPr lang="zh-TW" altLang="zh-TW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友善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校園宣導影片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請老師自行下載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endParaRPr lang="zh-TW" altLang="zh-TW" sz="3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班親會的導師於班親會時幫忙宣導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分低年級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交通安全、反詐騙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中年級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反霸凌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反毒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，宣導資料放置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【共用資料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/02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/02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生教組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/01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各班導師</a:t>
            </a:r>
            <a:r>
              <a:rPr lang="en-US" altLang="zh-TW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/02</a:t>
            </a:r>
            <a:r>
              <a:rPr lang="zh-TW" altLang="en-US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親會</a:t>
            </a:r>
            <a:r>
              <a:rPr lang="zh-TW" altLang="en-US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宣導圖片</a:t>
            </a:r>
            <a:r>
              <a:rPr lang="zh-TW" altLang="zh-TW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3600" b="1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293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229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29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29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30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2294" name="文字方塊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2925" y="1200150"/>
            <a:ext cx="84709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請各位導師幫忙引導學生將家庭防災卡填妥後貼在聯絡簿裡，若有需要生教組幫忙，請以年段為單位與生教組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聯繫</a:t>
            </a: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共用資料</a:t>
            </a: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/02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/02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生教組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/01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各班導師</a:t>
            </a: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4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35" y="4614333"/>
            <a:ext cx="2032246" cy="1794891"/>
          </a:xfrm>
          <a:prstGeom prst="rect">
            <a:avLst/>
          </a:prstGeom>
        </p:spPr>
      </p:pic>
      <p:sp>
        <p:nvSpPr>
          <p:cNvPr id="14" name="文字方塊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3175" y="4496117"/>
            <a:ext cx="604504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各位老師幫忙要求小朋友「嚴禁走廊或禁區奔跑、丟球或運球」。</a:t>
            </a:r>
            <a:endParaRPr lang="en-US" altLang="zh-TW" sz="4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293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229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29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29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30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2294" name="文字方塊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2925" y="1200150"/>
            <a:ext cx="84709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平等教育法第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項規定：「學校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校長、教師、職員或工友知悉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服務學校發生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疑似校園性侵害、性騷擾或性霸凌事件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者，除應立即依學校防治規定所定權責，依性侵害犯罪防治法、兒童及少年福利與權益保障法、身心障礙者權益保障法及其他相關法律規定通報外，並應向學校及當地直轄市、縣（市）主管機關通報，至遲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不得超過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sz="3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6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文字方塊 4"/>
          <p:cNvSpPr txBox="1">
            <a:spLocks noChangeArrowheads="1"/>
          </p:cNvSpPr>
          <p:nvPr/>
        </p:nvSpPr>
        <p:spPr bwMode="auto">
          <a:xfrm>
            <a:off x="1763688" y="2492896"/>
            <a:ext cx="67687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體育組</a:t>
            </a:r>
            <a:endParaRPr lang="zh-TW" altLang="zh-TW" sz="12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4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293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229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29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29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30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2294" name="文字方塊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2925" y="1200150"/>
            <a:ext cx="84709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平等教育法第</a:t>
            </a:r>
            <a:r>
              <a:rPr lang="en-US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項規定：「學校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校長、教師、職員或工友知悉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服務學校發生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疑似校園性侵害、性騷擾或性霸凌事件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者，除應立即依學校防治規定所定權責，依性侵害犯罪防治法、兒童及少年福利與權益保障法、身心障礙者權益保障法及其他相關法律規定通報外，並應向學校及當地直轄市、縣（市）主管機關通報，至遲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不得超過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sz="3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同法第</a:t>
            </a:r>
            <a:r>
              <a:rPr lang="en-US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項規定，學校校長、教師、職員或工友違反第</a:t>
            </a:r>
            <a:r>
              <a:rPr lang="en-US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項規定，未於</a:t>
            </a:r>
            <a:r>
              <a:rPr lang="en-US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小時內，向學校及當地直轄市、縣（市）主管機關通報者，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處新臺幣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萬元以上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萬元以下罰鍰</a:t>
            </a:r>
            <a:r>
              <a:rPr lang="zh-TW" altLang="zh-TW" sz="3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63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293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229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29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29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30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2294" name="文字方塊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2925" y="1200150"/>
            <a:ext cx="84709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、任課教師或學校其他人員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知有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疑似校園霸凌事件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學校確認成立校園霸凌事件時，均應立即按學校校園霸凌防制規定所定權責向權責人員通報，並由學校權責人員依兒童及少年福利與權益保障法、校園安全及災害事件通報作業要點等相關規定，向直轄市、縣（市）社政及教育主管機關通報，至遲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不得超過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9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文字方塊 4"/>
          <p:cNvSpPr txBox="1">
            <a:spLocks noChangeArrowheads="1"/>
          </p:cNvSpPr>
          <p:nvPr/>
        </p:nvSpPr>
        <p:spPr bwMode="auto">
          <a:xfrm>
            <a:off x="1763688" y="2492896"/>
            <a:ext cx="67687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衛生組</a:t>
            </a:r>
            <a:endParaRPr lang="zh-TW" altLang="zh-TW" sz="12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6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衛生組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341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434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434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434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434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4342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zh-TW" altLang="zh-TW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43" name="文字方塊 12"/>
          <p:cNvSpPr txBox="1">
            <a:spLocks noChangeArrowheads="1"/>
          </p:cNvSpPr>
          <p:nvPr/>
        </p:nvSpPr>
        <p:spPr bwMode="auto">
          <a:xfrm>
            <a:off x="542925" y="1162050"/>
            <a:ext cx="84709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本學期環境區域加強整理，敬請各班配合及科任</a:t>
            </a: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老師嚴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加督導公共區域打掃</a:t>
            </a: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000" b="1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每週資源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回收</a:t>
            </a: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校回收</a:t>
            </a:r>
            <a:r>
              <a:rPr lang="zh-TW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每週五</a:t>
            </a:r>
            <a:r>
              <a:rPr lang="en-US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40~ 13</a:t>
            </a:r>
            <a:r>
              <a:rPr lang="zh-TW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登革熱病媒蚊及教室消毒檢查表請各班確實執行</a:t>
            </a:r>
            <a:endParaRPr lang="en-US" altLang="zh-TW" sz="4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en-US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9/10</a:t>
            </a:r>
            <a:r>
              <a:rPr lang="zh-TW" altLang="en-US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點衛生局檢查積水容器</a:t>
            </a:r>
            <a:endParaRPr lang="zh-TW" altLang="zh-TW" sz="4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衛生組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341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434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434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434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434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4342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zh-TW" altLang="zh-TW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43" name="文字方塊 12"/>
          <p:cNvSpPr txBox="1">
            <a:spLocks noChangeArrowheads="1"/>
          </p:cNvSpPr>
          <p:nvPr/>
        </p:nvSpPr>
        <p:spPr bwMode="auto">
          <a:xfrm>
            <a:off x="542925" y="1162050"/>
            <a:ext cx="84709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法定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傳染病者應主動知會學校，如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天花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狂犬病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登革熱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結核病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破傷風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恙蟲病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詳細內容請參閱衛生福利部疾病管制署網站</a:t>
            </a:r>
          </a:p>
        </p:txBody>
      </p:sp>
    </p:spTree>
    <p:extLst>
      <p:ext uri="{BB962C8B-B14F-4D97-AF65-F5344CB8AC3E}">
        <p14:creationId xmlns:p14="http://schemas.microsoft.com/office/powerpoint/2010/main" val="19672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衛生組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341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434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434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434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434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4342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zh-TW" altLang="zh-TW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2"/>
          <p:cNvSpPr txBox="1">
            <a:spLocks noChangeArrowheads="1"/>
          </p:cNvSpPr>
          <p:nvPr/>
        </p:nvSpPr>
        <p:spPr bwMode="auto">
          <a:xfrm>
            <a:off x="542925" y="846277"/>
            <a:ext cx="847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法定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傳染病通報時效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18750"/>
              </p:ext>
            </p:extLst>
          </p:nvPr>
        </p:nvGraphicFramePr>
        <p:xfrm>
          <a:off x="8821" y="1566865"/>
          <a:ext cx="9135178" cy="529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827"/>
                <a:gridCol w="7740351"/>
              </a:tblGrid>
              <a:tr h="42571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通報時限</a:t>
                      </a:r>
                      <a:endParaRPr lang="zh-TW" alt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傳染病名稱</a:t>
                      </a:r>
                      <a:endParaRPr lang="zh-TW" alt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46063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第一類 </a:t>
                      </a:r>
                    </a:p>
                    <a:p>
                      <a:pPr algn="ctr"/>
                      <a:r>
                        <a:rPr lang="en-US" altLang="zh-TW" sz="14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zh-TW" altLang="zh-TW" sz="14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小時通報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天花、鼠疫、嚴重急性呼吸道症候群、狂犬病。</a:t>
                      </a:r>
                      <a:endParaRPr lang="zh-TW" altLang="en-US" sz="1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93324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第二類 </a:t>
                      </a:r>
                    </a:p>
                    <a:p>
                      <a:pPr algn="ctr"/>
                      <a:r>
                        <a:rPr lang="en-US" altLang="zh-TW" sz="14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zh-TW" altLang="zh-TW" sz="14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小時通報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白喉、傷寒、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登革熱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、流行性腦脊髓膜炎、副傷寒、小兒麻痺症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急性無力肢體麻痺、桿菌性痢疾、阿米巴性痢疾、瘧疾、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麻疹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、急性病毒性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型肝炎、腸道出血性大腸桿菌感染症、漢他病毒症候群，漢他病毒肺症候群、霍亂、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德國麻疹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多重抗藥性結核病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屈公病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、西尼羅熱、流行性斑疹傷寒、炭疽病。</a:t>
                      </a:r>
                      <a:endParaRPr lang="zh-TW" altLang="en-US" sz="1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93324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第三類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4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一週內通報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百日咳、破傷風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新生兒破傷風、日本腦炎、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結核病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除多重抗藥性結核病外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、先天性德國麻疹症候群、急性病毒性肝炎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除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型外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、流行性腮腺炎、退伍軍人病、侵襲性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型嗜血桿菌感染症、梅毒、先天性梅毒、淋病、新生兒破傷風、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腸病毒感染併發重症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、人類免疫缺乏病毒感染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(HIV)</a:t>
                      </a:r>
                      <a:r>
                        <a:rPr lang="zh-TW" altLang="zh-TW" sz="1400" kern="120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＊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、後天免疫缺乏症候群</a:t>
                      </a:r>
                      <a:r>
                        <a:rPr lang="zh-TW" altLang="zh-TW" sz="1400" kern="120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＊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(AIDS)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、漢生病</a:t>
                      </a:r>
                      <a:endParaRPr lang="zh-TW" altLang="en-US" sz="1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69574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第四類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zh-TW" sz="14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一週內通報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泡疹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病毒感染症</a:t>
                      </a:r>
                      <a:r>
                        <a:rPr lang="zh-TW" altLang="zh-TW" sz="1400" kern="120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＊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、鉤端螺旋體病</a:t>
                      </a:r>
                      <a:r>
                        <a:rPr lang="zh-TW" altLang="zh-TW" sz="1400" kern="120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＊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、類鼻疽</a:t>
                      </a:r>
                      <a:r>
                        <a:rPr lang="zh-TW" altLang="zh-TW" sz="1400" kern="120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＊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、肉毒桿菌中毒</a:t>
                      </a:r>
                      <a:r>
                        <a:rPr lang="zh-TW" altLang="zh-TW" sz="1400" kern="120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＊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、侵襲性肺炎鏈球菌感染症、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熱、地方性斑疹傷寒、萊姆病、兔熱病、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恙蟲病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、水痘併發症、弓形蟲感染症、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流感併發重症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、庫賈氏病</a:t>
                      </a:r>
                      <a:r>
                        <a:rPr lang="zh-TW" altLang="zh-TW" sz="1400" kern="1200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＊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、布氏桿菌病。</a:t>
                      </a:r>
                      <a:endParaRPr lang="zh-TW" altLang="en-US" sz="1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63139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第五類 </a:t>
                      </a:r>
                    </a:p>
                    <a:p>
                      <a:pPr algn="ctr"/>
                      <a:r>
                        <a:rPr lang="en-US" altLang="zh-TW" sz="14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zh-TW" altLang="zh-TW" sz="14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小時通報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裂谷熱、馬堡病毒出血熱、黃熱病、依波拉病毒出血熱、拉薩熱、中東呼吸症候群冠狀病毒、新型</a:t>
                      </a:r>
                      <a:r>
                        <a:rPr lang="en-US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zh-TW" sz="1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型流感、茲卡病毒感染症。</a:t>
                      </a:r>
                      <a:endParaRPr lang="zh-TW" altLang="en-US" sz="1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5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衛生組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341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434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434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434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434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4342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zh-TW" altLang="zh-TW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2"/>
          <p:cNvSpPr txBox="1">
            <a:spLocks noChangeArrowheads="1"/>
          </p:cNvSpPr>
          <p:nvPr/>
        </p:nvSpPr>
        <p:spPr bwMode="auto">
          <a:xfrm>
            <a:off x="542925" y="846277"/>
            <a:ext cx="847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法定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傳染病通報時效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95517"/>
              </p:ext>
            </p:extLst>
          </p:nvPr>
        </p:nvGraphicFramePr>
        <p:xfrm>
          <a:off x="8821" y="1566865"/>
          <a:ext cx="9135178" cy="5102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891"/>
                <a:gridCol w="7164287"/>
              </a:tblGrid>
              <a:tr h="70608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通報時限</a:t>
                      </a:r>
                      <a:endParaRPr lang="zh-TW" alt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傳染病名稱</a:t>
                      </a:r>
                      <a:endParaRPr lang="zh-TW" alt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396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其他傳染病</a:t>
                      </a:r>
                    </a:p>
                    <a:p>
                      <a:pPr algn="ctr"/>
                      <a:endParaRPr lang="zh-TW" altLang="zh-TW" sz="2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非法定傳染病，診斷後為疑似者應儘速通報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棘狀阿米巴、福氏內格里拉阿米巴腦膜腦炎、貓抓病、</a:t>
                      </a: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NDM-1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腸道菌感染症、發熱伴血小板減少綜合症 、</a:t>
                      </a:r>
                      <a:r>
                        <a:rPr lang="zh-TW" altLang="en-US" sz="2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細菌性腸胃炎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、常見腸道寄生蟲病簡介 、中華肝吸蟲感染症、旋毛蟲感染症、肺吸蟲感染症 、廣東住血線蟲感染症、鸚鵡熱、亨德拉病毒及立百病毒感染症、第二型豬鏈球菌感染症、沙門氏菌感染症、疥瘡感染症 、頭蝨感染症、李斯特菌症、隱球菌症 、</a:t>
                      </a: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抗藥性檢測、</a:t>
                      </a: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VISA/VRSA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抗藥性檢測 、肺囊蟲肺炎、淋巴絲蟲病</a:t>
                      </a:r>
                      <a:endParaRPr lang="en-US" altLang="zh-TW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TW" altLang="en-US" sz="2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病毒性腸胃炎</a:t>
                      </a:r>
                      <a:r>
                        <a:rPr lang="en-US" altLang="zh-TW" sz="2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輪狀病毒、諾羅病毒及腺病毒</a:t>
                      </a: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衛生組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365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539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539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539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539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5366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zh-TW" altLang="zh-TW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367" name="文字方塊 12"/>
          <p:cNvSpPr txBox="1">
            <a:spLocks noChangeArrowheads="1"/>
          </p:cNvSpPr>
          <p:nvPr/>
        </p:nvSpPr>
        <p:spPr bwMode="auto">
          <a:xfrm>
            <a:off x="542925" y="1162050"/>
            <a:ext cx="847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en-US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度上學期環保教育及衛生宣導活動如下：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47081"/>
              </p:ext>
            </p:extLst>
          </p:nvPr>
        </p:nvGraphicFramePr>
        <p:xfrm>
          <a:off x="257175" y="1844675"/>
          <a:ext cx="8756650" cy="48244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0659"/>
                <a:gridCol w="1800121"/>
                <a:gridCol w="1440097"/>
                <a:gridCol w="1152002"/>
                <a:gridCol w="1673771"/>
              </a:tblGrid>
              <a:tr h="919871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kern="1200" dirty="0" smtClean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活動名稱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kern="1200" dirty="0" smtClean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活動方式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kern="1200" dirty="0" smtClean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參加年級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kern="1200" dirty="0" smtClean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日期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kern="1200" dirty="0" smtClean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備註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 anchor="ctr"/>
                </a:tc>
              </a:tr>
              <a:tr h="723780"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＊環境保護宣導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＊有獎徵答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四</a:t>
                      </a:r>
                      <a:r>
                        <a:rPr lang="zh-TW" alt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年級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未定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r>
                        <a:rPr lang="zh-TW" altLang="zh-TW" sz="22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環保局宣導</a:t>
                      </a:r>
                      <a:endParaRPr lang="zh-TW" alt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marT="45725" marB="45725"/>
                </a:tc>
              </a:tr>
              <a:tr h="318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衛生</a:t>
                      </a: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教育宣導</a:t>
                      </a:r>
                      <a:r>
                        <a:rPr lang="en-US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  <a:endParaRPr lang="en-US" sz="2400" kern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</a:t>
                      </a:r>
                      <a:r>
                        <a:rPr 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勤</a:t>
                      </a: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洗手、護健康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＊消滅登革熱病蚊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＊防治愛滋病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＊預防狂犬病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＊打擊腸病毒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＊保健視力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＊勤做口腔衛生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＊口頭宣導</a:t>
                      </a: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＊影片播放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 </a:t>
                      </a:r>
                      <a:endParaRPr lang="zh-TW" sz="2400" kern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＊全校</a:t>
                      </a:r>
                      <a:r>
                        <a:rPr 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學生或</a:t>
                      </a: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各班級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不定期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＊導師時間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＊健康課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＊朝會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文字方塊 4"/>
          <p:cNvSpPr txBox="1">
            <a:spLocks noChangeArrowheads="1"/>
          </p:cNvSpPr>
          <p:nvPr/>
        </p:nvSpPr>
        <p:spPr bwMode="auto">
          <a:xfrm>
            <a:off x="1763688" y="2492896"/>
            <a:ext cx="67687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主餐主辦</a:t>
            </a:r>
            <a:endParaRPr lang="zh-TW" altLang="zh-TW" sz="12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66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主餐主辦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6389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6391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92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6394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6396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390" name="文字方塊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2925" y="1162050"/>
            <a:ext cx="84709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學年度第一學期貧困學童訪視紀錄表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清寒生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，請各班導師實際訪視並於</a:t>
            </a:r>
            <a:r>
              <a:rPr lang="en-US" altLang="zh-TW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zh-TW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日前繳回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。電子檔存於學校網路「公用資料夾」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午餐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/108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學年度貧困兒童訪視紀錄表</a:t>
            </a:r>
            <a:endParaRPr lang="en-US" altLang="zh-TW" sz="4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中低收、低收、清寒生請一年級老師幫忙收齊證明書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077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310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0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10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11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078" name="文字方塊 4"/>
          <p:cNvSpPr txBox="1">
            <a:spLocks noChangeArrowheads="1"/>
          </p:cNvSpPr>
          <p:nvPr/>
        </p:nvSpPr>
        <p:spPr bwMode="auto">
          <a:xfrm>
            <a:off x="542925" y="981075"/>
            <a:ext cx="84709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本年度縣運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8/23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9/8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舉行。本校參賽項目如下表</a:t>
            </a:r>
            <a:endParaRPr lang="en-US" altLang="zh-TW" sz="4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40650"/>
              </p:ext>
            </p:extLst>
          </p:nvPr>
        </p:nvGraphicFramePr>
        <p:xfrm>
          <a:off x="204320" y="2366071"/>
          <a:ext cx="8815387" cy="4400944"/>
        </p:xfrm>
        <a:graphic>
          <a:graphicData uri="http://schemas.openxmlformats.org/drawingml/2006/table">
            <a:tbl>
              <a:tblPr/>
              <a:tblGrid>
                <a:gridCol w="1277937"/>
                <a:gridCol w="4031729"/>
                <a:gridCol w="3505721"/>
              </a:tblGrid>
              <a:tr h="9482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項目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比賽</a:t>
                      </a: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日期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地點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4556">
                <a:tc>
                  <a:txBody>
                    <a:bodyPr/>
                    <a:lstStyle/>
                    <a:p>
                      <a:r>
                        <a:rPr kumimoji="0" lang="zh-TW" alt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桌球</a:t>
                      </a:r>
                      <a:endParaRPr kumimoji="0" lang="zh-TW" altLang="en-US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TW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8/23-8/25</a:t>
                      </a:r>
                      <a:endParaRPr kumimoji="0" lang="zh-TW" altLang="en-US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縣立體育</a:t>
                      </a: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館</a:t>
                      </a:r>
                      <a:endParaRPr kumimoji="0" lang="zh-TW" altLang="en-US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455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跆拳</a:t>
                      </a:r>
                      <a:endParaRPr kumimoji="0" lang="zh-TW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8/26</a:t>
                      </a:r>
                      <a:endParaRPr kumimoji="0" lang="zh-TW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馬公國中體育</a:t>
                      </a: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館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97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游泳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8/30</a:t>
                      </a: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上午</a:t>
                      </a: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(</a:t>
                      </a: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賽前練習</a:t>
                      </a: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)</a:t>
                      </a:r>
                      <a:endParaRPr kumimoji="0" lang="zh-TW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8/31-9/1(</a:t>
                      </a: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游泳比賽</a:t>
                      </a: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)</a:t>
                      </a:r>
                      <a:endParaRPr kumimoji="0" lang="zh-TW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大城北游泳館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82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田徑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9/6-9/8</a:t>
                      </a:r>
                      <a:endParaRPr kumimoji="0" lang="zh-TW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縣立體育場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主餐主辦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6389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6391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92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6394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6396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390" name="文字方塊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2925" y="1162050"/>
            <a:ext cx="84709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食譜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設計暨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endParaRPr lang="en-US" altLang="zh-TW" sz="4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輪值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表公佈於教務處旁</a:t>
            </a: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公佈欄</a:t>
            </a:r>
            <a:endParaRPr lang="en-US" altLang="zh-TW" sz="40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食譜的老師，請將電子檔存於學校網路「公用資料夾」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午餐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學年度上學期食譜設計」</a:t>
            </a: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endParaRPr lang="en-US" altLang="zh-TW" sz="40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開三菜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一、二、三、五附水果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週三附乳品</a:t>
            </a:r>
            <a:r>
              <a:rPr lang="en-US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者請於</a:t>
            </a:r>
            <a:r>
              <a:rPr lang="zh-TW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檔名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3267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主餐主辦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6389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6391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92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6394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6396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390" name="文字方塊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2925" y="1162050"/>
            <a:ext cx="8470900" cy="40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如缺白熊洗碗精、菜瓜布，請至大辦公室領取。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午餐用具的櫃子</a:t>
            </a: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學期午餐費免繳，水果護生袋使用完，請於當天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交給一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忠玉玲老師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2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文字方塊 4"/>
          <p:cNvSpPr txBox="1">
            <a:spLocks noChangeArrowheads="1"/>
          </p:cNvSpPr>
          <p:nvPr/>
        </p:nvSpPr>
        <p:spPr bwMode="auto">
          <a:xfrm>
            <a:off x="1763688" y="2492896"/>
            <a:ext cx="67687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學務主任</a:t>
            </a:r>
            <a:endParaRPr lang="zh-TW" altLang="zh-TW" sz="12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76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9461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19463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9464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9466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9468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542925" y="1162050"/>
            <a:ext cx="8470900" cy="50783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p"/>
              <a:defRPr/>
            </a:pP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家長會日程表</a:t>
            </a:r>
          </a:p>
          <a:p>
            <a:pPr marL="719138" indent="-269875" algn="l">
              <a:buFont typeface="Arial" charset="0"/>
              <a:buChar char="•"/>
              <a:defRPr/>
            </a:pP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9/2(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校對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班級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家長代表選票。</a:t>
            </a:r>
          </a:p>
          <a:p>
            <a:pPr marL="719138" indent="-269875" algn="l">
              <a:buFont typeface="Arial" charset="0"/>
              <a:buChar char="•"/>
              <a:defRPr/>
            </a:pP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9/5(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 班級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家長代表選票發送各班</a:t>
            </a:r>
          </a:p>
          <a:p>
            <a:pPr marL="719138" indent="-269875" algn="l">
              <a:buFont typeface="Arial" charset="0"/>
              <a:buChar char="•"/>
              <a:defRPr/>
            </a:pP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9/10(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前回收班級家長代表選票，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並各班導師協助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票數統計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回收選票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交至學務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處。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請導師勿先告知學生當選結果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3600" b="1" dirty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719138" indent="-269875" algn="l">
              <a:buFont typeface="Arial" charset="0"/>
              <a:buChar char="•"/>
              <a:defRPr/>
            </a:pP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預計</a:t>
            </a: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9/20(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19:00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辦理</a:t>
            </a: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度家長委員會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選舉</a:t>
            </a:r>
            <a:endParaRPr lang="zh-TW" altLang="zh-TW" sz="3600" dirty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0485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20487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488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490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0492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0486" name="文字方塊 4"/>
          <p:cNvSpPr txBox="1">
            <a:spLocks noChangeArrowheads="1"/>
          </p:cNvSpPr>
          <p:nvPr/>
        </p:nvSpPr>
        <p:spPr bwMode="auto">
          <a:xfrm>
            <a:off x="542925" y="1052513"/>
            <a:ext cx="84709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一、三、五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zh-TW" altLang="en-US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、四忠、四孝、四愛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en-US" altLang="zh-TW" sz="28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9/11(</a:t>
            </a:r>
            <a:r>
              <a:rPr lang="zh-TW" altLang="en-US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18:30</a:t>
            </a:r>
            <a:r>
              <a:rPr lang="zh-TW" altLang="en-US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視廳教室</a:t>
            </a:r>
            <a:r>
              <a:rPr lang="en-US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年國教宣導</a:t>
            </a:r>
            <a:endParaRPr lang="en-US" altLang="zh-TW" sz="28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9/11(</a:t>
            </a:r>
            <a:r>
              <a:rPr lang="zh-TW" altLang="en-US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)19:30</a:t>
            </a:r>
            <a:r>
              <a:rPr lang="zh-TW" altLang="en-US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各班教室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班親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en-US" altLang="zh-TW" sz="28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學校補助活動費用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元／人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【學生不補助】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實報實銷</a:t>
            </a:r>
            <a:r>
              <a:rPr lang="en-US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簡報除班級經營管理外，請加入能源教育、性教育宣導、</a:t>
            </a:r>
            <a:r>
              <a:rPr lang="zh-TW" altLang="en-US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健康促進宣導、友善校園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宣導等資料</a:t>
            </a:r>
            <a:r>
              <a:rPr lang="zh-TW" altLang="en-US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共用資料夾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學務主任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/03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班親會成果／</a:t>
            </a:r>
            <a:r>
              <a:rPr lang="zh-TW" altLang="en-US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班親會宣導簡報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zh-TW" sz="28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成果請上傳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紀錄電子檔【會議紀錄、參與家長簽名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拍成照片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、班親會活動照片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】，格式置於共用資料夾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學務主任</a:t>
            </a:r>
            <a:r>
              <a:rPr lang="en-US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/03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班親會成果／</a:t>
            </a:r>
            <a:r>
              <a:rPr lang="en-US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zh-TW" sz="2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親會成果</a:t>
            </a:r>
            <a:r>
              <a:rPr lang="zh-TW" altLang="zh-TW" sz="2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2533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2253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253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253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254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2534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校運會</a:t>
            </a:r>
            <a:r>
              <a:rPr lang="en-US" altLang="zh-TW" sz="40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10/26(</a:t>
            </a:r>
            <a:r>
              <a:rPr lang="zh-TW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，高年級大會操、中年級大會舞、二年級唱遊表演請安排練習時間。</a:t>
            </a:r>
            <a:endParaRPr lang="en-US" altLang="zh-TW" sz="4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10/21-10/25</a:t>
            </a: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期間活動進場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</a:t>
            </a:r>
            <a:endParaRPr lang="en-US" altLang="zh-TW" sz="38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10/23(</a:t>
            </a:r>
            <a:r>
              <a:rPr lang="zh-TW" altLang="en-US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運動會預演</a:t>
            </a:r>
            <a:endParaRPr lang="en-US" altLang="zh-TW" sz="4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40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10/28(</a:t>
            </a:r>
            <a:r>
              <a:rPr lang="zh-TW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調整放假一天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愛媽媽自</a:t>
            </a: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預計</a:t>
            </a:r>
            <a:r>
              <a:rPr lang="en-US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9/10(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開始實施，實施時間每月第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個週二</a:t>
            </a:r>
            <a:r>
              <a:rPr lang="en-US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08:00-08:30</a:t>
            </a:r>
            <a:r>
              <a:rPr lang="zh-TW" altLang="zh-TW" sz="4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，實施年段為中</a:t>
            </a:r>
            <a:r>
              <a:rPr lang="zh-TW" altLang="zh-TW" sz="4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4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3557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2355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356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356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356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3558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校外教學</a:t>
            </a:r>
            <a:r>
              <a:rPr lang="en-US" altLang="zh-TW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11/06(</a:t>
            </a:r>
            <a:r>
              <a:rPr lang="zh-TW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，請學年主任協調教學地點，需要發文的年級請知會學務處。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參觀能源教育機構設施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尖山火力發電、中屯風力發電或北寮風力發電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，有交通費補助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畢業班赴台校外教學</a:t>
            </a:r>
            <a:r>
              <a:rPr lang="en-US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11/06-11/09</a:t>
            </a:r>
            <a:endParaRPr lang="en-US" altLang="zh-TW" sz="3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環境教育法規定教職員工、學生每年須參加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小時以上的環保教育相關研習或活動，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本校教職員工生將以參加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校外教學</a:t>
            </a:r>
            <a:r>
              <a:rPr lang="zh-TW" altLang="zh-TW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方式或線上學習方式</a:t>
            </a:r>
            <a:r>
              <a:rPr lang="zh-TW" altLang="zh-TW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581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2458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458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458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458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4582" name="文字方塊 4"/>
          <p:cNvSpPr txBox="1">
            <a:spLocks noChangeArrowheads="1"/>
          </p:cNvSpPr>
          <p:nvPr/>
        </p:nvSpPr>
        <p:spPr bwMode="auto">
          <a:xfrm>
            <a:off x="493713" y="903288"/>
            <a:ext cx="8470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環境教育終身學習護照申請注意事項</a:t>
            </a:r>
            <a:endParaRPr lang="en-US" altLang="zh-TW" sz="3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https://elearn.epa.gov.tw/</a:t>
            </a:r>
            <a:endParaRPr lang="zh-TW" altLang="en-US" sz="3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458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006600"/>
            <a:ext cx="9118600" cy="77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5605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25608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5609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5611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5613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5606" name="文字方塊 4"/>
          <p:cNvSpPr txBox="1">
            <a:spLocks noChangeArrowheads="1"/>
          </p:cNvSpPr>
          <p:nvPr/>
        </p:nvSpPr>
        <p:spPr bwMode="auto">
          <a:xfrm>
            <a:off x="493713" y="903288"/>
            <a:ext cx="847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環境教育終身學習護照申請注意事項</a:t>
            </a:r>
          </a:p>
        </p:txBody>
      </p:sp>
      <p:pic>
        <p:nvPicPr>
          <p:cNvPr id="25607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05997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6629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26632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633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6635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6637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6630" name="文字方塊 4"/>
          <p:cNvSpPr txBox="1">
            <a:spLocks noChangeArrowheads="1"/>
          </p:cNvSpPr>
          <p:nvPr/>
        </p:nvSpPr>
        <p:spPr bwMode="auto">
          <a:xfrm>
            <a:off x="493713" y="903288"/>
            <a:ext cx="847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環境教育終身學習護照申請注意事項</a:t>
            </a:r>
          </a:p>
        </p:txBody>
      </p:sp>
      <p:pic>
        <p:nvPicPr>
          <p:cNvPr id="2663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508125"/>
            <a:ext cx="10042525" cy="85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101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418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419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419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419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4102" name="文字方塊 4"/>
          <p:cNvSpPr txBox="1">
            <a:spLocks noChangeArrowheads="1"/>
          </p:cNvSpPr>
          <p:nvPr/>
        </p:nvSpPr>
        <p:spPr bwMode="auto">
          <a:xfrm>
            <a:off x="542925" y="981075"/>
            <a:ext cx="847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</a:t>
            </a:r>
            <a:r>
              <a:rPr lang="zh-TW" altLang="en-US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田徑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參賽選手名冊</a:t>
            </a:r>
            <a:endParaRPr lang="en-US" altLang="zh-TW" sz="3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37368"/>
              </p:ext>
            </p:extLst>
          </p:nvPr>
        </p:nvGraphicFramePr>
        <p:xfrm>
          <a:off x="206375" y="1891085"/>
          <a:ext cx="8775699" cy="477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893"/>
                <a:gridCol w="654820"/>
                <a:gridCol w="268487"/>
                <a:gridCol w="268487"/>
                <a:gridCol w="654820"/>
                <a:gridCol w="1036260"/>
                <a:gridCol w="670245"/>
                <a:gridCol w="527701"/>
                <a:gridCol w="432048"/>
                <a:gridCol w="720080"/>
                <a:gridCol w="1008112"/>
                <a:gridCol w="576064"/>
                <a:gridCol w="881682"/>
              </a:tblGrid>
              <a:tr h="59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參賽項目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參賽項目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參賽項目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謝傑洛</a:t>
                      </a:r>
                      <a:r>
                        <a:rPr lang="en-US" sz="2000" b="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000" b="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60M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200M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全能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蔡辰宥</a:t>
                      </a: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跳遠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100M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高苡榕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跳遠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陳冠穎</a:t>
                      </a:r>
                      <a:r>
                        <a:rPr lang="en-US" sz="2000" b="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000" b="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跳高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200M</a:t>
                      </a:r>
                      <a:endParaRPr lang="zh-TW" sz="2000" kern="1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全能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李峻瑋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3000M</a:t>
                      </a: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競走</a:t>
                      </a: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(25)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薛尹</a:t>
                      </a:r>
                      <a:r>
                        <a:rPr lang="zh-TW" sz="2000" kern="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喬</a:t>
                      </a:r>
                      <a:r>
                        <a:rPr lang="en-US" altLang="zh-TW" sz="2000" kern="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壘球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100M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洪宥洋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鉛球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陳昆昌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3000M</a:t>
                      </a: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競走</a:t>
                      </a: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(21)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陳睿</a:t>
                      </a:r>
                      <a:r>
                        <a:rPr lang="zh-TW" sz="2000" kern="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妤</a:t>
                      </a:r>
                      <a:r>
                        <a:rPr lang="en-US" altLang="zh-TW" sz="2000" kern="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壘球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200M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吳宇豐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鉛球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許維佑</a:t>
                      </a: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60M</a:t>
                      </a:r>
                      <a:endParaRPr lang="zh-TW" sz="2000" kern="1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100M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陳睿</a:t>
                      </a:r>
                      <a:r>
                        <a:rPr lang="zh-TW" sz="2000" kern="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羚</a:t>
                      </a:r>
                      <a:r>
                        <a:rPr lang="en-US" altLang="zh-TW" sz="2000" kern="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60M</a:t>
                      </a:r>
                      <a:endParaRPr lang="zh-TW" sz="2000" kern="1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100M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鄭翔毅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壘球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李睿宸</a:t>
                      </a: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800M</a:t>
                      </a: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接力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鄭同君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鉛球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歐宇聲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壘球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潘</a:t>
                      </a:r>
                      <a:r>
                        <a:rPr lang="zh-TW" sz="2000" kern="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晴</a:t>
                      </a:r>
                      <a:r>
                        <a:rPr lang="en-US" altLang="zh-TW" sz="2000" kern="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60M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200M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全能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莊鎧瑞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跳高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跳遠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呂昱萱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跳高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跳遠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7653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2765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765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765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766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493713" y="903288"/>
            <a:ext cx="8470900" cy="510909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p"/>
              <a:defRPr/>
            </a:pP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擔任健康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相關課程</a:t>
            </a: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教師</a:t>
            </a:r>
            <a:endParaRPr lang="en-US" altLang="zh-TW" sz="3800" dirty="0" smtClean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857250" lvl="1" indent="-571500" algn="l">
              <a:buFont typeface="Wingdings" panose="05000000000000000000" pitchFamily="2" charset="2"/>
              <a:buChar char="l"/>
              <a:defRPr/>
            </a:pP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每 </a:t>
            </a:r>
            <a:r>
              <a:rPr lang="en-US" altLang="zh-TW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2 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學年至少參加學校衛生相關研習 </a:t>
            </a:r>
            <a:r>
              <a:rPr lang="en-US" altLang="zh-TW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sz="24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學校衛生法第 </a:t>
            </a:r>
            <a:r>
              <a:rPr lang="en-US" altLang="zh-TW" sz="24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17 </a:t>
            </a:r>
            <a:r>
              <a:rPr lang="zh-TW" altLang="en-US" sz="24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條及其施行細則第 </a:t>
            </a:r>
            <a:r>
              <a:rPr lang="en-US" altLang="zh-TW" sz="24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13 </a:t>
            </a:r>
            <a:r>
              <a:rPr lang="zh-TW" altLang="en-US" sz="24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zh-TW" altLang="en-US" sz="24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規定</a:t>
            </a:r>
            <a:r>
              <a:rPr lang="en-US" altLang="zh-TW" sz="24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>
              <a:buFont typeface="Wingdings" pitchFamily="2" charset="2"/>
              <a:buChar char="p"/>
              <a:defRPr/>
            </a:pP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擔任體育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相關課程</a:t>
            </a: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教師</a:t>
            </a:r>
            <a:endParaRPr lang="en-US" altLang="zh-TW" sz="3800" dirty="0" smtClean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857250" lvl="1" indent="-571500" algn="l">
              <a:buFont typeface="Wingdings" panose="05000000000000000000" pitchFamily="2" charset="2"/>
              <a:buChar char="l"/>
              <a:defRPr/>
            </a:pP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體育專長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教師研習時數至少 </a:t>
            </a: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6 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en-US" altLang="zh-TW" sz="3600" dirty="0" smtClean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857250" lvl="1" indent="-571500" algn="l">
              <a:buFont typeface="Wingdings" panose="05000000000000000000" pitchFamily="2" charset="2"/>
              <a:buChar char="l"/>
              <a:defRPr/>
            </a:pP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體育專長教師應於每學年參加 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以上體育教學相關專長研習（每項達 </a:t>
            </a:r>
            <a:r>
              <a:rPr lang="en-US" altLang="zh-TW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6 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小時以上），共 </a:t>
            </a:r>
            <a:r>
              <a:rPr lang="en-US" altLang="zh-TW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12 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en-US" altLang="zh-TW" sz="2800" dirty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35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7653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2765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765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765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766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493713" y="903288"/>
            <a:ext cx="8470900" cy="243143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p"/>
              <a:defRPr/>
            </a:pP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年度能源小書創作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比賽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能源教育海報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比賽</a:t>
            </a:r>
            <a:endParaRPr lang="en-US" altLang="zh-TW" sz="3800" dirty="0" smtClean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809625" indent="-360363" algn="l">
              <a:buFont typeface="Wingdings" pitchFamily="2" charset="2"/>
              <a:buChar char="l"/>
              <a:defRPr/>
            </a:pP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送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件時間：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前</a:t>
            </a:r>
            <a:endParaRPr lang="en-US" altLang="zh-TW" sz="3800" dirty="0" smtClean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809625" indent="-360363" algn="l">
              <a:buFont typeface="Wingdings" pitchFamily="2" charset="2"/>
              <a:buChar char="l"/>
              <a:defRPr/>
            </a:pP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送</a:t>
            </a:r>
            <a:r>
              <a:rPr lang="zh-TW" altLang="en-US" sz="3800" dirty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件地點：學務</a:t>
            </a: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處</a:t>
            </a:r>
            <a:endParaRPr lang="en-US" altLang="zh-TW" sz="3800" dirty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7653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2765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765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765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766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493713" y="903288"/>
            <a:ext cx="8470900" cy="67710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p"/>
              <a:defRPr/>
            </a:pPr>
            <a:r>
              <a:rPr lang="zh-TW" altLang="en-US" sz="3800" dirty="0" smtClean="0">
                <a:solidFill>
                  <a:schemeClr val="accent4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宣導活動</a:t>
            </a:r>
            <a:endParaRPr lang="en-US" altLang="zh-TW" sz="2800" dirty="0">
              <a:solidFill>
                <a:schemeClr val="accent4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70340"/>
              </p:ext>
            </p:extLst>
          </p:nvPr>
        </p:nvGraphicFramePr>
        <p:xfrm>
          <a:off x="206375" y="1514477"/>
          <a:ext cx="8758240" cy="517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433"/>
                <a:gridCol w="3456384"/>
                <a:gridCol w="1080120"/>
                <a:gridCol w="1584303"/>
              </a:tblGrid>
              <a:tr h="6183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日期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宣導名稱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參加年級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宣導地點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711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9/17</a:t>
                      </a:r>
                    </a:p>
                    <a:p>
                      <a:pPr algn="ctr"/>
                      <a:r>
                        <a:rPr lang="en-US" alt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13:30-15:00</a:t>
                      </a:r>
                      <a:endParaRPr lang="zh-TW" altLang="en-US" sz="24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交通安全保腦宣導</a:t>
                      </a:r>
                      <a:endParaRPr lang="zh-TW" altLang="en-US" sz="24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年級</a:t>
                      </a:r>
                      <a:endParaRPr lang="zh-TW" altLang="en-US" sz="24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視廳教室</a:t>
                      </a:r>
                      <a:endParaRPr lang="zh-TW" altLang="en-US" sz="24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711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9/26</a:t>
                      </a:r>
                    </a:p>
                    <a:p>
                      <a:pPr algn="ctr"/>
                      <a:r>
                        <a:rPr lang="en-US" altLang="zh-TW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13:00-15:00</a:t>
                      </a:r>
                      <a:endParaRPr lang="zh-TW" altLang="en-US" sz="24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中華汽車交通安全宣導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年級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體育館、教室社會館</a:t>
                      </a:r>
                      <a:endParaRPr lang="zh-TW" altLang="en-US" sz="18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711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9/27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08:00-08:40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NOE</a:t>
                      </a:r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動物保護宣導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</a:t>
                      </a:r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年級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視廳教室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71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10/4</a:t>
                      </a:r>
                      <a:b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</a:br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08:00-08:40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租稅宣導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</a:t>
                      </a:r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年級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視廳教室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71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10/5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14:30-15:00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防制學生藥物濫用校園宣教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年級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視廳教室</a:t>
                      </a:r>
                      <a:endParaRPr lang="zh-TW" altLang="en-US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0725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30727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728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0730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0732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0726" name="文字方塊 4"/>
          <p:cNvSpPr txBox="1">
            <a:spLocks noChangeArrowheads="1"/>
          </p:cNvSpPr>
          <p:nvPr/>
        </p:nvSpPr>
        <p:spPr bwMode="auto">
          <a:xfrm>
            <a:off x="493713" y="1057275"/>
            <a:ext cx="84709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班級經營請依據本校「教師輔導與管教學生辦法」，</a:t>
            </a:r>
            <a:r>
              <a:rPr lang="zh-TW" altLang="en-US" sz="3600" b="1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實施正向管理，落實</a:t>
            </a:r>
            <a:r>
              <a:rPr lang="zh-TW" altLang="en-US" sz="3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零體罰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學生未到校，請依本校學生請假辦法辦理。</a:t>
            </a:r>
            <a:endParaRPr lang="en-US" altLang="zh-TW" sz="36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學生攜帶手機到校，請依本校「手機管理辦法」申請。</a:t>
            </a:r>
            <a:endParaRPr lang="zh-TW" altLang="zh-TW" sz="36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法治教育宣導，如偷竊行為、霸凌行為、網路犯罪等等之行為的嚴重性</a:t>
            </a:r>
            <a:r>
              <a:rPr lang="zh-TW" altLang="en-US" sz="36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文字方塊 4"/>
          <p:cNvSpPr txBox="1">
            <a:spLocks noChangeArrowheads="1"/>
          </p:cNvSpPr>
          <p:nvPr/>
        </p:nvSpPr>
        <p:spPr bwMode="auto">
          <a:xfrm>
            <a:off x="1763688" y="2492896"/>
            <a:ext cx="67687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zh-TW" altLang="zh-TW" sz="12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文字方塊 4"/>
          <p:cNvSpPr txBox="1">
            <a:spLocks noChangeArrowheads="1"/>
          </p:cNvSpPr>
          <p:nvPr/>
        </p:nvSpPr>
        <p:spPr bwMode="auto">
          <a:xfrm>
            <a:off x="1763688" y="2492896"/>
            <a:ext cx="67687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訓育組</a:t>
            </a:r>
            <a:endParaRPr lang="zh-TW" altLang="zh-TW" sz="120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59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訓育組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149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6151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152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6154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6156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6150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「祖父母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節學習單」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級各班於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9/6(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前將學習單批改完畢</a:t>
            </a:r>
            <a:r>
              <a:rPr lang="zh-TW" altLang="zh-TW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擇優挑選</a:t>
            </a:r>
            <a:r>
              <a:rPr lang="en-US" altLang="zh-TW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件優秀作品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送至訓育組。</a:t>
            </a:r>
            <a:endParaRPr lang="en-US" altLang="zh-TW" sz="38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教育儲蓄戶申請的資料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放在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公用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資料夾</a:t>
            </a:r>
            <a:r>
              <a:rPr lang="en-US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\02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\03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訓育組</a:t>
            </a:r>
            <a:r>
              <a:rPr lang="en-US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\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儲蓄戶補助申請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請各班導師視狀況幫班上學生申請，填寫完畢後</a:t>
            </a:r>
            <a:r>
              <a:rPr lang="zh-TW" altLang="zh-TW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請學生及家長簽名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，再交至訓育組，並請將電子檔存到</a:t>
            </a:r>
            <a:r>
              <a:rPr lang="en-US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38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zh-TW" sz="38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處儲蓄戶。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訓育組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221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922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22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922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922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222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4584702" cy="55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各班大頭照</a:t>
            </a:r>
            <a:endParaRPr lang="en-US" altLang="zh-TW" sz="4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9/12(</a:t>
            </a:r>
            <a:r>
              <a:rPr lang="zh-TW" altLang="en-US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前上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公用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資料夾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\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大頭照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佔照片約一半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</a:t>
            </a:r>
            <a:endParaRPr lang="en-US" altLang="zh-TW" sz="3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類似一般證件照，背景盡量單純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檔名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請改為班級座號姓名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範例：六體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歐欣欣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23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263" y="1263650"/>
            <a:ext cx="3833812" cy="511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訓育組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197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819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0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20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20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198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份舉辦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「感謝有您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教師節傳情」藝文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endParaRPr lang="en-US" altLang="zh-TW" sz="4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畫我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en-US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9/20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前各班擇優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件作品送至訓育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en-US" altLang="zh-TW" sz="3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中年級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感恩謝師小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zh-TW" altLang="en-US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9/20(</a:t>
            </a:r>
            <a:r>
              <a:rPr lang="zh-TW" altLang="en-US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前各班擇優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件作品送至訓育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9/28(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第二節下課將其他感恩謝師小卡親送給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sz="3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心中的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en-US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9/27(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教師節當天下午</a:t>
            </a:r>
            <a:r>
              <a:rPr lang="zh-TW" altLang="zh-TW" sz="3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於低年級</a:t>
            </a:r>
            <a:r>
              <a:rPr lang="zh-TW" altLang="zh-TW" sz="3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外廣場現場及後棟一二樓川堂共同創作。</a:t>
            </a:r>
            <a:endParaRPr lang="en-US" altLang="zh-TW" sz="3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581819" y="92869"/>
            <a:ext cx="1576388" cy="1206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804863" y="13335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訓育組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197" name="Group 88"/>
          <p:cNvGrpSpPr>
            <a:grpSpLocks/>
          </p:cNvGrpSpPr>
          <p:nvPr/>
        </p:nvGrpSpPr>
        <p:grpSpPr bwMode="auto">
          <a:xfrm>
            <a:off x="469900" y="306388"/>
            <a:ext cx="381000" cy="381000"/>
            <a:chOff x="2078" y="1680"/>
            <a:chExt cx="1615" cy="1615"/>
          </a:xfrm>
        </p:grpSpPr>
        <p:sp>
          <p:nvSpPr>
            <p:cNvPr id="819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0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20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735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20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198" name="文字方塊 4"/>
          <p:cNvSpPr txBox="1">
            <a:spLocks noChangeArrowheads="1"/>
          </p:cNvSpPr>
          <p:nvPr/>
        </p:nvSpPr>
        <p:spPr bwMode="auto">
          <a:xfrm>
            <a:off x="542925" y="1162050"/>
            <a:ext cx="84709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校教師節活動</a:t>
            </a:r>
            <a:r>
              <a:rPr lang="en-US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教師的小時光</a:t>
            </a:r>
            <a:r>
              <a:rPr lang="zh-TW" altLang="zh-TW" sz="4200" dirty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」，請老師們提供小時候照片及現在照片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en-US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200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張。</a:t>
            </a:r>
            <a:endParaRPr lang="en-US" altLang="zh-TW" sz="4200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p"/>
            </a:pPr>
            <a:endParaRPr lang="en-US" altLang="zh-TW" sz="4200" dirty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7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G_Diagram_011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TG_Diagram_011</Template>
  <TotalTime>30332</TotalTime>
  <Words>2831</Words>
  <Application>Microsoft Office PowerPoint</Application>
  <PresentationFormat>如螢幕大小 (4:3)</PresentationFormat>
  <Paragraphs>302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2" baseType="lpstr">
      <vt:lpstr>微軟正黑體</vt:lpstr>
      <vt:lpstr>新細明體</vt:lpstr>
      <vt:lpstr>標楷體</vt:lpstr>
      <vt:lpstr>Arial</vt:lpstr>
      <vt:lpstr>Times New Roman</vt:lpstr>
      <vt:lpstr>Verdana</vt:lpstr>
      <vt:lpstr>Wingdings</vt:lpstr>
      <vt:lpstr>TG_Diagram_011</vt:lpstr>
      <vt:lpstr>文澳國小108學年度第1學期期初校務會議 學務處報告事項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super</dc:creator>
  <cp:lastModifiedBy>alf</cp:lastModifiedBy>
  <cp:revision>162</cp:revision>
  <cp:lastPrinted>2019-09-03T03:52:49Z</cp:lastPrinted>
  <dcterms:created xsi:type="dcterms:W3CDTF">2012-09-04T09:09:22Z</dcterms:created>
  <dcterms:modified xsi:type="dcterms:W3CDTF">2019-09-04T05:41:17Z</dcterms:modified>
</cp:coreProperties>
</file>