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56" r:id="rId6"/>
  </p:sldMasterIdLst>
  <p:notesMasterIdLst>
    <p:notesMasterId r:id="rId22"/>
  </p:notesMasterIdLst>
  <p:handoutMasterIdLst>
    <p:handoutMasterId r:id="rId23"/>
  </p:handoutMasterIdLst>
  <p:sldIdLst>
    <p:sldId id="329" r:id="rId7"/>
    <p:sldId id="334" r:id="rId8"/>
    <p:sldId id="336" r:id="rId9"/>
    <p:sldId id="337" r:id="rId10"/>
    <p:sldId id="338" r:id="rId11"/>
    <p:sldId id="332" r:id="rId12"/>
    <p:sldId id="344" r:id="rId13"/>
    <p:sldId id="330" r:id="rId14"/>
    <p:sldId id="319" r:id="rId15"/>
    <p:sldId id="320" r:id="rId16"/>
    <p:sldId id="325" r:id="rId17"/>
    <p:sldId id="346" r:id="rId18"/>
    <p:sldId id="349" r:id="rId19"/>
    <p:sldId id="350" r:id="rId20"/>
    <p:sldId id="321" r:id="rId21"/>
  </p:sldIdLst>
  <p:sldSz cx="9144000" cy="6858000" type="screen4x3"/>
  <p:notesSz cx="6799263" cy="9929813"/>
  <p:defaultTextStyle>
    <a:defPPr>
      <a:defRPr lang="zh-TW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CCECFF"/>
    <a:srgbClr val="FF33CC"/>
    <a:srgbClr val="E04020"/>
    <a:srgbClr val="F16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8" autoAdjust="0"/>
    <p:restoredTop sz="91626" autoAdjust="0"/>
  </p:normalViewPr>
  <p:slideViewPr>
    <p:cSldViewPr snapToGrid="0">
      <p:cViewPr varScale="1">
        <p:scale>
          <a:sx n="105" d="100"/>
          <a:sy n="105" d="100"/>
        </p:scale>
        <p:origin x="1932" y="96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7B519-7CC4-4EEC-99EB-B27C19950CC8}" type="datetimeFigureOut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28AB3-D1FC-4DBB-B926-4C43DE4BBB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927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2A87A-2C51-4EF1-B242-EB8A2CBC17AC}" type="datetimeFigureOut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FAF5F-C14A-48E7-A04B-10153ABDB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28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美國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喬治亞州教育部認證的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學校杜爾特許學校（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Drew Charter School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），從幼兒園到高中都有專題課程。每一個專題都整合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五個領域。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例如，十二年一貫的工程設計專題。喜歡賽車的六、七年級學生，從研究德比車（動畫《汽車總動員》閃電麥坤那型）模型入門，到自己製作完成一輛真正的德比車，最後跨州參加年度肥皂箱德比車大賽。過程中學到駕駛、煞車和賽車背後的物理知識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杜爾高中部的發明團隊，面對幼兒因父母疏忽被留在車上、最後被熱死的慘劇，發明出裝在車內的一種三層警告系統，避免小孩和寵物被留在車上。這個發明並入選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MIT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發明大賽。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1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4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FAF5F-C14A-48E7-A04B-10153ABDBDA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25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美國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喬治亞州教育部認證的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學校杜爾特許學校（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Drew Charter School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），從幼兒園到高中都有專題課程。每一個專題都整合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五個領域。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例如，十二年一貫的工程設計專題。喜歡賽車的六、七年級學生，從研究德比車（動畫《汽車總動員》閃電麥坤那型）模型入門，到自己製作完成一輛真正的德比車，最後跨州參加年度肥皂箱德比車大賽。過程中學到駕駛、煞車和賽車背後的物理知識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杜爾高中部的發明團隊，面對幼兒因父母疏忽被留在車上、最後被熱死的慘劇，發明出裝在車內的一種三層警告系統，避免小孩和寵物被留在車上。這個發明並入選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MIT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發明大賽。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美國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喬治亞州教育部認證的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學校杜爾特許學校（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Drew Charter School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），從幼兒園到高中都有專題課程。每一個專題都整合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五個領域。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例如，十二年一貫的工程設計專題。喜歡賽車的六、七年級學生，從研究德比車（動畫《汽車總動員》閃電麥坤那型）模型入門，到自己製作完成一輛真正的德比車，最後跨州參加年度肥皂箱德比車大賽。過程中學到駕駛、煞車和賽車背後的物理知識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杜爾高中部的發明團隊，面對幼兒因父母疏忽被留在車上、最後被熱死的慘劇，發明出裝在車內的一種三層警告系統，避免小孩和寵物被留在車上。這個發明並入選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MIT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發明大賽。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9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美國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喬治亞州教育部認證的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學校杜爾特許學校（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Drew Charter School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），從幼兒園到高中都有專題課程。每一個專題都整合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五個領域。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例如，十二年一貫的工程設計專題。喜歡賽車的六、七年級學生，從研究德比車（動畫《汽車總動員》閃電麥坤那型）模型入門，到自己製作完成一輛真正的德比車，最後跨州參加年度肥皂箱德比車大賽。過程中學到駕駛、煞車和賽車背後的物理知識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杜爾高中部的發明團隊，面對幼兒因父母疏忽被留在車上、最後被熱死的慘劇，發明出裝在車內的一種三層警告系統，避免小孩和寵物被留在車上。這個發明並入選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MIT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發明大賽。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8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美國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喬治亞州教育部認證的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學校杜爾特許學校（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Drew Charter School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），從幼兒園到高中都有專題課程。每一個專題都整合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STEAM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五個領域。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例如，十二年一貫的工程設計專題。喜歡賽車的六、七年級學生，從研究德比車（動畫《汽車總動員》閃電麥坤那型）模型入門，到自己製作完成一輛真正的德比車，最後跨州參加年度肥皂箱德比車大賽。過程中學到駕駛、煞車和賽車背後的物理知識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pPr fontAlgn="base">
              <a:spcBef>
                <a:spcPts val="1500"/>
              </a:spcBef>
              <a:spcAft>
                <a:spcPts val="1500"/>
              </a:spcAft>
            </a:pP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杜爾高中部的發明團隊，面對幼兒因父母疏忽被留在車上、最後被熱死的慘劇，發明出裝在車內的一種三層警告系統，避免小孩和寵物被留在車上。這個發明並入選</a:t>
            </a:r>
            <a:r>
              <a:rPr lang="en-US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MIT</a:t>
            </a:r>
            <a:r>
              <a:rPr lang="zh-TW" altLang="zh-TW" sz="1600" kern="0" dirty="0">
                <a:solidFill>
                  <a:srgbClr val="373737"/>
                </a:solidFill>
                <a:effectLst/>
                <a:latin typeface="+mn-lt"/>
                <a:ea typeface="微軟正黑體"/>
                <a:cs typeface="新細明體"/>
              </a:rPr>
              <a:t>發明大賽。</a:t>
            </a:r>
            <a:endParaRPr lang="zh-TW" altLang="zh-TW" sz="1600" kern="100" dirty="0">
              <a:effectLst/>
              <a:latin typeface="+mn-lt"/>
              <a:ea typeface="+mn-ea"/>
              <a:cs typeface="Times New Roman"/>
            </a:endParaRPr>
          </a:p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8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8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9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67E3-3BB0-40A4-8942-44D1776D98E8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7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B5C7-FE44-4C0B-BFE2-77C554CD1FF9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97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05BAB-24FB-4807-8E4C-327227DA7B77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890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7"/>
            <a:ext cx="1971675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B3EE-F3D2-4123-8718-575A8CF057A6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37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EE3E-117D-4A3D-8CBD-8D31FC9F33D4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79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B6AD-5760-4BB4-B5C0-194FC6EBEADF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392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464A-9DAE-49BF-9C41-768654E6ADF4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25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CD24-5E45-4EC9-AD76-1E38B54057B8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43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3" y="2505078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6AD-B436-4763-9313-4FADDC7C66F3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697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B608-130A-4E7B-969D-E52D344E5325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034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2794-50FC-443C-9090-914C5A8F171B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89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9BE6-44C0-411B-8AF1-5A51C451BDAF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63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6E1-1835-4494-BB56-6854775A4AA6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292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CF66-AC50-4C55-AC1E-282C104E61CF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378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C270-4C25-46F7-B828-BD5D7B9A02AE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9182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7"/>
            <a:ext cx="1971675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1AA4-973B-413D-BB4E-8178D7CB47DC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795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5793-8D14-42DF-8BB5-ACF399FDB92A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106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2CDC-1C8D-4905-B893-BF021E3DBFE5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70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06D8-2DB4-44B9-8274-C76303C25A8F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1857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230C-98E5-423D-ABBD-ED556EC0DDDD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617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3" y="2505078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20FA-EDF0-4B63-8626-67BFFF194448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228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B37C-8709-4CD1-9F07-95048A67DCED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079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27AD-0ED9-4908-BCD1-C77235DA2D15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00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8B71-1AD1-40CA-BCCB-10E0FA8FDB6A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405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AB-AC37-4DE5-A5A6-211242400D25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449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E944-C2BF-4506-886F-C18E1FA33E75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212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50E-D5F0-4230-8E72-2DFE0991EA16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079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7"/>
            <a:ext cx="1971675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A89B-BAB1-4109-8B5E-3AA9898CE716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464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560C1-0243-4852-8D22-0F415E904DB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31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E3B97-C208-4A58-8974-4E4B3202CE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48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10F9-37E9-4E6D-A820-D0D76D1FEB8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0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3290-ACB6-4CFA-BA47-B3730953B34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99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25AF-BB53-40B3-969B-C9BEA596720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99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6E7B-54FF-47E2-81F9-89A9B82330E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1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1F1-12AF-4B21-9D5F-B3795515C2DA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927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56FB-4405-4F8F-8728-2D61D20AD26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73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D089-CD00-43A7-93BD-DE79D0C5C2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95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97E-AC43-41AD-96FB-9B020400150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42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BC9F-87D6-46DB-80D2-2EE0A8CE42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4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94C3-E35C-4442-B2C3-64C89D7D634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21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9E1-9386-40D4-A389-1DEDDCC51BF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96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A88F-0BCC-4937-82EC-33BE758F5D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6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0E83-CB4D-42B5-9C38-3F29FED527D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78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3F1A-A374-4246-B651-A4A06257975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14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C902-36AC-4533-BFA8-807F91B417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3" y="2505078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3A84-A1B1-49E9-B514-12C1E176E79E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3056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517A-64D9-4213-B97B-4F9781ED8AD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9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E28D7-4027-43CA-8990-92FE51FFE0E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83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11FB-0A08-43A0-BD24-D537ECC7554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1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FF8-2503-4CD7-B45B-002F6800A6B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75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6C7F0-E65A-4F8A-BA41-C5277998887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75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54F4-4C60-43E0-A9A6-CBBA7B5E38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86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u="sng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FAC3BA-EF78-4827-8B2D-4E4B39FC6B6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374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BB85-3CEE-43C3-AD7D-EB49732ED25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E93F5-A1B8-45EB-8B3B-2B13059639A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720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BB028-5252-4C13-BED8-88F31CBDEE8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12F7F-C729-41A9-BC9E-E4AFD60827F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718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D5855-287A-4AE8-B788-A3365E65B79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715DE-5E3A-440D-A4C4-8185B895774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01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25F81-9C03-42B2-886F-F511C298B964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7249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668A-5FD1-4F5E-BCCB-73EDDE3E352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C3B5C-AB05-497F-B46C-7DD67EA4A07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053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389B4-6830-4638-B050-B74F83D8D33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20F70-2935-4237-A7D3-64588524902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173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6639-92F4-441D-86F3-5CBE56AFEF8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F6197-88A1-4F34-BBBB-C2535C705BD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311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41EBE-6B84-4186-BF74-3A96E07355F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3EABD-BD8C-4E11-B33D-365E3CD520A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546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3916-4448-4F87-9EA6-0977A227E10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CFF4-AB15-4292-987B-71EEE7290C6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197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797F-8354-4FFB-A1A5-3065777297A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3F9BE-6CC3-4632-9E3E-08948B255DD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18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302A-A78C-4E04-9459-FA37B5EB7E8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6B342-8D28-4B94-B687-96C3E0F2771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518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3186-CCB2-49B0-8F71-B48087912AB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4D8D1-08CD-4C6D-9D62-3AB28458537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20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90BA-0EF9-4A8E-ACE4-81BFB9EF4043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95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A530-C4EB-47B9-A109-87CEC34B3B8C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95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4" y="2057402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C45F-8B52-4FB6-A9A5-93A09C7E9062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9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2" y="365125"/>
            <a:ext cx="7886700" cy="132556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C61DA-47EF-4FAC-B21D-9290217B079F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48CA-D8C1-4438-B251-24118D762D85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6"/>
          <a:stretch/>
        </p:blipFill>
        <p:spPr>
          <a:xfrm>
            <a:off x="4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2" y="365125"/>
            <a:ext cx="7886700" cy="132556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55FBA-4AA1-4DF1-8458-9C94A0D93304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AFF9-A6E2-4032-B615-AB13224DD8E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2" y="365125"/>
            <a:ext cx="7886700" cy="132556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6BF72-C459-4ACA-801A-18D78A266716}" type="datetime1">
              <a:rPr lang="zh-TW" altLang="en-US" smtClean="0"/>
              <a:t>2019/5/22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B8D8B-8AEA-42CA-AB45-4CFC65D7C3D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68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9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E9727F-2E12-435E-8FF7-655154F82E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6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E88D48-3448-413F-927F-04DEDD45C4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81BBFA05-8515-4313-A5C9-BAE592FBBEC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2019/5/22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54A166C-38BC-4D09-8A02-69849F89C261}" type="slidenum">
              <a:rPr lang="zh-TW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0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65"/>
            <a:ext cx="6102220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21176" y="-431944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355698"/>
              <a:ext cx="2146598" cy="75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華康中黑體(P)" pitchFamily="34" charset="-120"/>
                </a:rPr>
                <a:t>一、</a:t>
              </a: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" y="4710922"/>
            <a:ext cx="1548051" cy="2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202999" y="467430"/>
            <a:ext cx="410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中黑體(P)" pitchFamily="34" charset="-120"/>
              </a:rPr>
              <a:t>校本課程沿革與發展</a:t>
            </a:r>
          </a:p>
        </p:txBody>
      </p:sp>
      <p:sp>
        <p:nvSpPr>
          <p:cNvPr id="20" name="Freeform 4"/>
          <p:cNvSpPr>
            <a:spLocks noEditPoints="1"/>
          </p:cNvSpPr>
          <p:nvPr/>
        </p:nvSpPr>
        <p:spPr bwMode="gray">
          <a:xfrm>
            <a:off x="1752600" y="2029733"/>
            <a:ext cx="5943600" cy="4038600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4DC9B1"/>
              </a:gs>
              <a:gs pos="100000">
                <a:srgbClr val="0099CC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1" name="Group 37"/>
          <p:cNvGrpSpPr>
            <a:grpSpLocks/>
          </p:cNvGrpSpPr>
          <p:nvPr/>
        </p:nvGrpSpPr>
        <p:grpSpPr bwMode="auto">
          <a:xfrm>
            <a:off x="3894138" y="3885521"/>
            <a:ext cx="1704975" cy="1706562"/>
            <a:chOff x="1877" y="2417"/>
            <a:chExt cx="1074" cy="1075"/>
          </a:xfrm>
        </p:grpSpPr>
        <p:sp>
          <p:nvSpPr>
            <p:cNvPr id="22" name="Oval 7"/>
            <p:cNvSpPr>
              <a:spLocks noChangeArrowheads="1"/>
            </p:cNvSpPr>
            <p:nvPr/>
          </p:nvSpPr>
          <p:spPr bwMode="gray">
            <a:xfrm>
              <a:off x="1877" y="2417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gray">
            <a:xfrm>
              <a:off x="1890" y="2423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gray">
            <a:xfrm>
              <a:off x="1901" y="2433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34" name="Oval 10"/>
            <p:cNvSpPr>
              <a:spLocks noChangeArrowheads="1"/>
            </p:cNvSpPr>
            <p:nvPr/>
          </p:nvSpPr>
          <p:spPr bwMode="gray">
            <a:xfrm>
              <a:off x="1959" y="2461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</p:grpSp>
      <p:grpSp>
        <p:nvGrpSpPr>
          <p:cNvPr id="35" name="Group 36"/>
          <p:cNvGrpSpPr>
            <a:grpSpLocks/>
          </p:cNvGrpSpPr>
          <p:nvPr/>
        </p:nvGrpSpPr>
        <p:grpSpPr bwMode="auto">
          <a:xfrm>
            <a:off x="2046288" y="3535172"/>
            <a:ext cx="1365250" cy="1365250"/>
            <a:chOff x="714" y="2188"/>
            <a:chExt cx="860" cy="860"/>
          </a:xfrm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714" y="2188"/>
              <a:ext cx="860" cy="86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0" name="Oval 14"/>
            <p:cNvSpPr>
              <a:spLocks noChangeArrowheads="1"/>
            </p:cNvSpPr>
            <p:nvPr/>
          </p:nvSpPr>
          <p:spPr bwMode="gray">
            <a:xfrm>
              <a:off x="725" y="2193"/>
              <a:ext cx="839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1" name="Oval 15"/>
            <p:cNvSpPr>
              <a:spLocks noChangeArrowheads="1"/>
            </p:cNvSpPr>
            <p:nvPr/>
          </p:nvSpPr>
          <p:spPr bwMode="gray">
            <a:xfrm>
              <a:off x="734" y="2201"/>
              <a:ext cx="798" cy="7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gray">
            <a:xfrm>
              <a:off x="780" y="2223"/>
              <a:ext cx="710" cy="63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</p:grpSp>
      <p:grpSp>
        <p:nvGrpSpPr>
          <p:cNvPr id="43" name="Group 35"/>
          <p:cNvGrpSpPr>
            <a:grpSpLocks/>
          </p:cNvGrpSpPr>
          <p:nvPr/>
        </p:nvGrpSpPr>
        <p:grpSpPr bwMode="auto">
          <a:xfrm>
            <a:off x="1803400" y="2153558"/>
            <a:ext cx="1023938" cy="1023938"/>
            <a:chOff x="560" y="1326"/>
            <a:chExt cx="645" cy="645"/>
          </a:xfrm>
        </p:grpSpPr>
        <p:sp>
          <p:nvSpPr>
            <p:cNvPr id="44" name="Oval 19"/>
            <p:cNvSpPr>
              <a:spLocks noChangeArrowheads="1"/>
            </p:cNvSpPr>
            <p:nvPr/>
          </p:nvSpPr>
          <p:spPr bwMode="gray">
            <a:xfrm>
              <a:off x="560" y="1326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5" name="Oval 20"/>
            <p:cNvSpPr>
              <a:spLocks noChangeArrowheads="1"/>
            </p:cNvSpPr>
            <p:nvPr/>
          </p:nvSpPr>
          <p:spPr bwMode="gray">
            <a:xfrm>
              <a:off x="568" y="1329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6" name="Oval 21"/>
            <p:cNvSpPr>
              <a:spLocks noChangeArrowheads="1"/>
            </p:cNvSpPr>
            <p:nvPr/>
          </p:nvSpPr>
          <p:spPr bwMode="gray">
            <a:xfrm>
              <a:off x="575" y="1336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47" name="Oval 22"/>
            <p:cNvSpPr>
              <a:spLocks noChangeArrowheads="1"/>
            </p:cNvSpPr>
            <p:nvPr/>
          </p:nvSpPr>
          <p:spPr bwMode="gray">
            <a:xfrm>
              <a:off x="609" y="1352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</p:grpSp>
      <p:grpSp>
        <p:nvGrpSpPr>
          <p:cNvPr id="48" name="Group 34"/>
          <p:cNvGrpSpPr>
            <a:grpSpLocks/>
          </p:cNvGrpSpPr>
          <p:nvPr/>
        </p:nvGrpSpPr>
        <p:grpSpPr bwMode="auto">
          <a:xfrm>
            <a:off x="3398838" y="1572533"/>
            <a:ext cx="682625" cy="682625"/>
            <a:chOff x="1565" y="960"/>
            <a:chExt cx="430" cy="430"/>
          </a:xfrm>
        </p:grpSpPr>
        <p:sp>
          <p:nvSpPr>
            <p:cNvPr id="50" name="Oval 25"/>
            <p:cNvSpPr>
              <a:spLocks noChangeArrowheads="1"/>
            </p:cNvSpPr>
            <p:nvPr/>
          </p:nvSpPr>
          <p:spPr bwMode="gray">
            <a:xfrm>
              <a:off x="1565" y="960"/>
              <a:ext cx="430" cy="4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51" name="Oval 26"/>
            <p:cNvSpPr>
              <a:spLocks noChangeArrowheads="1"/>
            </p:cNvSpPr>
            <p:nvPr/>
          </p:nvSpPr>
          <p:spPr bwMode="gray">
            <a:xfrm>
              <a:off x="1571" y="962"/>
              <a:ext cx="419" cy="42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52" name="Oval 27"/>
            <p:cNvSpPr>
              <a:spLocks noChangeArrowheads="1"/>
            </p:cNvSpPr>
            <p:nvPr/>
          </p:nvSpPr>
          <p:spPr bwMode="gray">
            <a:xfrm>
              <a:off x="1575" y="966"/>
              <a:ext cx="399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53" name="Oval 28"/>
            <p:cNvSpPr>
              <a:spLocks noChangeArrowheads="1"/>
            </p:cNvSpPr>
            <p:nvPr/>
          </p:nvSpPr>
          <p:spPr bwMode="gray">
            <a:xfrm>
              <a:off x="1598" y="978"/>
              <a:ext cx="355" cy="31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</p:grp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3186152" y="1675203"/>
            <a:ext cx="42242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臺南運河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緣起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九年一貫學校本位課程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-1019034" y="2391457"/>
            <a:ext cx="634019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zh-TW" altLang="en-US" sz="1600" b="1" dirty="0">
                <a:solidFill>
                  <a:srgbClr val="FF3399"/>
                </a:solidFill>
                <a:latin typeface="標楷體" pitchFamily="65" charset="-120"/>
                <a:ea typeface="標楷體" pitchFamily="65" charset="-120"/>
              </a:rPr>
              <a:t>臺南運河踅玲瑯</a:t>
            </a:r>
            <a:endParaRPr lang="en-US" altLang="zh-TW" sz="1600" b="1" dirty="0">
              <a:solidFill>
                <a:srgbClr val="FF3399"/>
              </a:solidFill>
              <a:latin typeface="標楷體" pitchFamily="65" charset="-120"/>
              <a:ea typeface="標楷體" pitchFamily="65" charset="-120"/>
            </a:endParaRPr>
          </a:p>
          <a:p>
            <a:pPr lvl="0" algn="ctr" defTabSz="914400">
              <a:defRPr/>
            </a:pPr>
            <a:r>
              <a:rPr lang="zh-TW" altLang="en-US" sz="1600" b="1" dirty="0">
                <a:solidFill>
                  <a:srgbClr val="FF3399"/>
                </a:solidFill>
                <a:latin typeface="標楷體" pitchFamily="65" charset="-120"/>
                <a:ea typeface="標楷體" pitchFamily="65" charset="-120"/>
              </a:rPr>
              <a:t>                    新南囡仔揣奇珍</a:t>
            </a: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緣起</a:t>
            </a: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鄉土語言、資訊教育</a:t>
            </a: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1600" b="1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b="1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1263581" y="3801383"/>
            <a:ext cx="26084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生活美學特色課程</a:t>
            </a:r>
            <a:endParaRPr lang="en-US" altLang="zh-TW" sz="18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緣起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遷校鄰近生活美學館、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103 ~107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年美感教育白皮書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美感從幼起、美力終身學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691188" y="2672639"/>
            <a:ext cx="3128897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校本、特色課程</a:t>
            </a:r>
            <a:endParaRPr lang="en-US" altLang="zh-TW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符應在地特色</a:t>
            </a:r>
            <a:endParaRPr lang="en-US" altLang="zh-TW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因應時代趨勢</a:t>
            </a:r>
            <a:endParaRPr lang="en-US" altLang="zh-TW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3150892" y="4124679"/>
            <a:ext cx="314701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美學     </a:t>
            </a:r>
            <a:endParaRPr lang="en-US" altLang="zh-TW" sz="18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生活美學、文化美學</a:t>
            </a:r>
            <a:endParaRPr lang="en-US" altLang="zh-TW" sz="12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科技美學、運動美學</a:t>
            </a:r>
            <a:endParaRPr lang="en-US" altLang="zh-TW" sz="12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緣起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:steam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趨勢、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鄰近生活美學館、國民運動中心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4483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565"/>
            <a:ext cx="5965372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3086" y="-38200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 </a:t>
              </a:r>
              <a:endParaRPr lang="zh-TW" altLang="en-US" sz="2000" dirty="0">
                <a:solidFill>
                  <a:prstClr val="white"/>
                </a:solidFill>
                <a:latin typeface="華康中黑體(P)" pitchFamily="34" charset="-120"/>
                <a:ea typeface="華康中黑體(P)" pitchFamily="34" charset="-120"/>
                <a:cs typeface="華康中黑體(P)" pitchFamily="34" charset="-12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262324" y="517366"/>
            <a:ext cx="417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3200" b="1" dirty="0">
                <a:solidFill>
                  <a:prstClr val="black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106</a:t>
            </a:r>
            <a:r>
              <a:rPr lang="zh-TW" altLang="en-US" sz="3200" b="1" dirty="0">
                <a:solidFill>
                  <a:prstClr val="black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學年度</a:t>
            </a:r>
            <a:r>
              <a:rPr lang="zh-TW" altLang="en-US" sz="3200" b="1" dirty="0">
                <a:solidFill>
                  <a:srgbClr val="FF0000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社群活動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581335" y="1345768"/>
            <a:ext cx="4151171" cy="3458461"/>
            <a:chOff x="672" y="1344"/>
            <a:chExt cx="2130" cy="1968"/>
          </a:xfrm>
        </p:grpSpPr>
        <p:sp>
          <p:nvSpPr>
            <p:cNvPr id="58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9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60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4746148" y="1372328"/>
            <a:ext cx="4143375" cy="3431901"/>
            <a:chOff x="2880" y="1344"/>
            <a:chExt cx="2126" cy="1968"/>
          </a:xfrm>
        </p:grpSpPr>
        <p:sp>
          <p:nvSpPr>
            <p:cNvPr id="64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6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67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669089" y="2561212"/>
            <a:ext cx="4077059" cy="26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75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明師講堂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洪夢華老師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lvl="0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大意教學實作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中年級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lvl="0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策略聯盟研習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程可珍師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lvl="0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詞彙臉教學研討暨實作</a:t>
            </a:r>
          </a:p>
          <a:p>
            <a:pPr marL="385754" lvl="0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領綱為主的閱讀教學省思</a:t>
            </a:r>
          </a:p>
          <a:p>
            <a:pPr marL="385754" lvl="0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9" name="內容版面配置區 1"/>
          <p:cNvSpPr txBox="1">
            <a:spLocks/>
          </p:cNvSpPr>
          <p:nvPr/>
        </p:nvSpPr>
        <p:spPr>
          <a:xfrm>
            <a:off x="4773433" y="2260218"/>
            <a:ext cx="4326163" cy="283183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明師講堂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陳俐伶主任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素養導向教學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閱讀教學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輔導教授入班公開觀課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全校文本分析實作分享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endParaRPr lang="zh-TW" altLang="en-US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0" name="AutoShape 4"/>
          <p:cNvSpPr>
            <a:spLocks noChangeArrowheads="1"/>
          </p:cNvSpPr>
          <p:nvPr/>
        </p:nvSpPr>
        <p:spPr bwMode="gray">
          <a:xfrm>
            <a:off x="810383" y="1659291"/>
            <a:ext cx="2806425" cy="545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5A9ED">
                  <a:gamma/>
                  <a:shade val="68627"/>
                  <a:invGamma/>
                </a:srgbClr>
              </a:gs>
              <a:gs pos="50000">
                <a:srgbClr val="65A9ED"/>
              </a:gs>
              <a:gs pos="100000">
                <a:srgbClr val="65A9ED">
                  <a:gamma/>
                  <a:shade val="68627"/>
                  <a:invGamma/>
                </a:srgbClr>
              </a:gs>
            </a:gsLst>
            <a:lin ang="5400000" scaled="1"/>
          </a:gra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r>
              <a:rPr lang="zh-TW" alt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上學期社群</a:t>
            </a:r>
            <a:r>
              <a:rPr lang="zh-TW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研討</a:t>
            </a:r>
            <a:endParaRPr lang="en-US" altLang="zh-TW" sz="3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gray">
          <a:xfrm>
            <a:off x="5719536" y="1642868"/>
            <a:ext cx="3003550" cy="5457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85E9">
                  <a:gamma/>
                  <a:shade val="46275"/>
                  <a:invGamma/>
                </a:srgbClr>
              </a:gs>
              <a:gs pos="50000">
                <a:srgbClr val="6D85E9"/>
              </a:gs>
              <a:gs pos="100000">
                <a:srgbClr val="6D85E9">
                  <a:gamma/>
                  <a:shade val="46275"/>
                  <a:invGamma/>
                </a:srgbClr>
              </a:gs>
            </a:gsLst>
            <a:lin ang="5400000" scaled="1"/>
          </a:gra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/>
            <a:endParaRPr lang="en-US" altLang="zh-TW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6680" y="1616687"/>
            <a:ext cx="27494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下學期社群</a:t>
            </a:r>
            <a:r>
              <a:rPr lang="zh-TW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推廣</a:t>
            </a:r>
            <a:endParaRPr lang="zh-TW" altLang="en-US" dirty="0"/>
          </a:p>
        </p:txBody>
      </p:sp>
      <p:pic>
        <p:nvPicPr>
          <p:cNvPr id="73" name="圖片 7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37" y="4826149"/>
            <a:ext cx="4224816" cy="193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圖片 7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4" b="18014"/>
          <a:stretch/>
        </p:blipFill>
        <p:spPr>
          <a:xfrm>
            <a:off x="4884455" y="4740485"/>
            <a:ext cx="3894046" cy="202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126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65"/>
            <a:ext cx="6181344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3086" y="-26828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</a:t>
              </a:r>
              <a:r>
                <a:rPr lang="zh-TW" altLang="en-US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五、</a:t>
              </a: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" y="5296042"/>
            <a:ext cx="1218647" cy="17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195571" y="463143"/>
            <a:ext cx="4535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社群願景與展望</a:t>
            </a:r>
            <a:endParaRPr lang="en-US" altLang="zh-TW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defTabSz="914400"/>
            <a:endParaRPr lang="zh-TW" altLang="en-US" sz="4800" dirty="0">
              <a:solidFill>
                <a:srgbClr val="FF0000"/>
              </a:solidFill>
              <a:latin typeface="華康中黑體(P)" pitchFamily="34" charset="-120"/>
              <a:ea typeface="文鼎粗隸" panose="02010609010101010101" pitchFamily="49" charset="-120"/>
              <a:cs typeface="華康中黑體(P)" pitchFamily="34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07" y="5296042"/>
            <a:ext cx="3292489" cy="1610271"/>
          </a:xfrm>
          <a:prstGeom prst="rect">
            <a:avLst/>
          </a:prstGeom>
        </p:spPr>
      </p:pic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1024614" y="1629373"/>
            <a:ext cx="3582987" cy="3827463"/>
            <a:chOff x="527" y="1248"/>
            <a:chExt cx="2257" cy="2411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gray">
            <a:xfrm rot="-319177">
              <a:off x="527" y="1248"/>
              <a:ext cx="2144" cy="241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gray">
            <a:xfrm>
              <a:off x="688" y="1340"/>
              <a:ext cx="2096" cy="2202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gray">
            <a:xfrm>
              <a:off x="759" y="1436"/>
              <a:ext cx="1980" cy="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閱讀理解教學案例的轉化與實踐</a:t>
              </a:r>
              <a:endParaRPr lang="en-US" altLang="zh-TW" sz="3200" b="1" dirty="0">
                <a:solidFill>
                  <a:srgbClr val="FF0000"/>
                </a:solidFill>
                <a:latin typeface="Arial" charset="0"/>
              </a:endParaRPr>
            </a:p>
            <a:p>
              <a:pPr marL="514337" lvl="1" indent="-171446">
                <a:lnSpc>
                  <a:spcPct val="12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新成員的加入</a:t>
              </a:r>
              <a:endParaRPr lang="en-US" altLang="zh-TW" sz="2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514337" lvl="1" indent="-171446">
                <a:lnSpc>
                  <a:spcPct val="12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班級實施策略教學的持續性</a:t>
              </a:r>
              <a:endParaRPr lang="en-US" altLang="zh-TW" sz="2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800" dirty="0">
                  <a:solidFill>
                    <a:srgbClr val="000000"/>
                  </a:solidFill>
                  <a:latin typeface="Arial" charset="0"/>
                </a:rPr>
                <a:t>.</a:t>
              </a:r>
            </a:p>
          </p:txBody>
        </p:sp>
      </p:grpSp>
      <p:grpSp>
        <p:nvGrpSpPr>
          <p:cNvPr id="24" name="Group 12"/>
          <p:cNvGrpSpPr>
            <a:grpSpLocks/>
          </p:cNvGrpSpPr>
          <p:nvPr/>
        </p:nvGrpSpPr>
        <p:grpSpPr bwMode="auto">
          <a:xfrm>
            <a:off x="4953794" y="1617468"/>
            <a:ext cx="3652838" cy="3827463"/>
            <a:chOff x="3040" y="1232"/>
            <a:chExt cx="2301" cy="2411"/>
          </a:xfrm>
        </p:grpSpPr>
        <p:sp>
          <p:nvSpPr>
            <p:cNvPr id="34" name="Rectangle 8"/>
            <p:cNvSpPr>
              <a:spLocks noChangeArrowheads="1"/>
            </p:cNvSpPr>
            <p:nvPr/>
          </p:nvSpPr>
          <p:spPr bwMode="gray">
            <a:xfrm rot="301233">
              <a:off x="3162" y="1232"/>
              <a:ext cx="2144" cy="241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gray">
            <a:xfrm>
              <a:off x="3040" y="1344"/>
              <a:ext cx="2096" cy="2202"/>
            </a:xfrm>
            <a:prstGeom prst="rect">
              <a:avLst/>
            </a:prstGeom>
            <a:gradFill rotWithShape="1">
              <a:gsLst>
                <a:gs pos="0">
                  <a:srgbClr val="B6E6D8"/>
                </a:gs>
                <a:gs pos="100000">
                  <a:srgbClr val="B6E6D8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Text Box 10"/>
            <p:cNvSpPr txBox="1">
              <a:spLocks noChangeArrowheads="1"/>
            </p:cNvSpPr>
            <p:nvPr/>
          </p:nvSpPr>
          <p:spPr bwMode="gray">
            <a:xfrm>
              <a:off x="3111" y="1440"/>
              <a:ext cx="2230" cy="2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閱讀理解教學的</a:t>
              </a:r>
              <a:endPara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多樣化探索</a:t>
              </a:r>
              <a:endPara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514337" lvl="1" indent="-171446">
                <a:lnSpc>
                  <a:spcPct val="12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豐富策略以提升學習成效</a:t>
              </a:r>
              <a:endParaRPr lang="en-US" altLang="zh-TW" sz="2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514337" lvl="1" indent="-171446">
                <a:lnSpc>
                  <a:spcPct val="12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跨域實施，閱讀不只語文課責任</a:t>
              </a:r>
              <a:endParaRPr lang="en-US" altLang="zh-TW" sz="2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86261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565"/>
            <a:ext cx="5965372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3086" y="-38200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 </a:t>
              </a:r>
              <a:endParaRPr lang="zh-TW" altLang="en-US" sz="2000" dirty="0">
                <a:solidFill>
                  <a:prstClr val="white"/>
                </a:solidFill>
                <a:latin typeface="華康中黑體(P)" pitchFamily="34" charset="-120"/>
                <a:ea typeface="華康中黑體(P)" pitchFamily="34" charset="-120"/>
                <a:cs typeface="華康中黑體(P)" pitchFamily="34" charset="-12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262324" y="517366"/>
            <a:ext cx="417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3200" b="1" dirty="0">
                <a:solidFill>
                  <a:prstClr val="black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107</a:t>
            </a:r>
            <a:r>
              <a:rPr lang="zh-TW" altLang="en-US" sz="3200" b="1" dirty="0">
                <a:solidFill>
                  <a:prstClr val="black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學年度</a:t>
            </a:r>
            <a:r>
              <a:rPr lang="zh-TW" altLang="en-US" sz="3200" b="1" dirty="0">
                <a:solidFill>
                  <a:srgbClr val="FF0000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社群活動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581335" y="1345768"/>
            <a:ext cx="4151171" cy="3458461"/>
            <a:chOff x="672" y="1344"/>
            <a:chExt cx="2130" cy="1968"/>
          </a:xfrm>
        </p:grpSpPr>
        <p:sp>
          <p:nvSpPr>
            <p:cNvPr id="58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9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60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4746148" y="1372328"/>
            <a:ext cx="4143375" cy="3431901"/>
            <a:chOff x="2880" y="1344"/>
            <a:chExt cx="2126" cy="1968"/>
          </a:xfrm>
        </p:grpSpPr>
        <p:sp>
          <p:nvSpPr>
            <p:cNvPr id="64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6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67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666256" y="2394624"/>
            <a:ext cx="4077059" cy="211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明師講堂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陳俐伶主任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課文本位閱讀理解策略研讀與分享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社群教師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85754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理解策略精進與實務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講師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85754" indent="-385754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低中高閱讀教學縱向觀</a:t>
            </a:r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9" name="內容版面配置區 1"/>
          <p:cNvSpPr txBox="1">
            <a:spLocks/>
          </p:cNvSpPr>
          <p:nvPr/>
        </p:nvSpPr>
        <p:spPr>
          <a:xfrm>
            <a:off x="4759790" y="2010812"/>
            <a:ext cx="4529063" cy="283183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TW" sz="26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素養導向教學教案研討</a:t>
            </a:r>
            <a:endParaRPr lang="en-US" altLang="zh-TW" sz="26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語文素養教學共備及設計</a:t>
            </a:r>
            <a:endParaRPr lang="en-US" altLang="zh-TW" sz="26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85754" indent="-385754">
              <a:buFont typeface="+mj-lt"/>
              <a:buAutoNum type="arabicPeriod"/>
            </a:pP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場校外公開課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屏東、南大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85754" indent="-385754">
              <a:buFont typeface="+mj-lt"/>
              <a:buAutoNum type="arabicPeriod"/>
            </a:pP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閱讀素養公開課嘉年華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社群教師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6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0" name="AutoShape 4"/>
          <p:cNvSpPr>
            <a:spLocks noChangeArrowheads="1"/>
          </p:cNvSpPr>
          <p:nvPr/>
        </p:nvSpPr>
        <p:spPr bwMode="gray">
          <a:xfrm>
            <a:off x="810383" y="1659291"/>
            <a:ext cx="2806425" cy="545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5A9ED">
                  <a:gamma/>
                  <a:shade val="68627"/>
                  <a:invGamma/>
                </a:srgbClr>
              </a:gs>
              <a:gs pos="50000">
                <a:srgbClr val="65A9ED"/>
              </a:gs>
              <a:gs pos="100000">
                <a:srgbClr val="65A9ED">
                  <a:gamma/>
                  <a:shade val="68627"/>
                  <a:invGamma/>
                </a:srgbClr>
              </a:gs>
            </a:gsLst>
            <a:lin ang="5400000" scaled="1"/>
          </a:gra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r>
              <a:rPr lang="zh-TW" alt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上學期社群</a:t>
            </a:r>
            <a:r>
              <a:rPr lang="zh-TW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研討</a:t>
            </a:r>
            <a:endParaRPr lang="en-US" altLang="zh-TW" sz="3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gray">
          <a:xfrm>
            <a:off x="5719536" y="1642868"/>
            <a:ext cx="3003550" cy="5457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85E9">
                  <a:gamma/>
                  <a:shade val="46275"/>
                  <a:invGamma/>
                </a:srgbClr>
              </a:gs>
              <a:gs pos="50000">
                <a:srgbClr val="6D85E9"/>
              </a:gs>
              <a:gs pos="100000">
                <a:srgbClr val="6D85E9">
                  <a:gamma/>
                  <a:shade val="46275"/>
                  <a:invGamma/>
                </a:srgbClr>
              </a:gs>
            </a:gsLst>
            <a:lin ang="5400000" scaled="1"/>
          </a:gra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/>
            <a:endParaRPr lang="en-US" altLang="zh-TW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6680" y="1616687"/>
            <a:ext cx="27494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下學期社群</a:t>
            </a:r>
            <a:r>
              <a:rPr lang="zh-TW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實踐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6" y="4872853"/>
            <a:ext cx="4027240" cy="255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66" y="4888095"/>
            <a:ext cx="3958795" cy="2712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162595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" y="5296042"/>
            <a:ext cx="1218647" cy="17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07" y="5296042"/>
            <a:ext cx="3292489" cy="1610271"/>
          </a:xfrm>
          <a:prstGeom prst="rect">
            <a:avLst/>
          </a:prstGeom>
        </p:spPr>
      </p:pic>
      <p:sp>
        <p:nvSpPr>
          <p:cNvPr id="25" name="投影片編號版面配置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6857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 bwMode="auto">
          <a:xfrm>
            <a:off x="457200" y="152400"/>
            <a:ext cx="706712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教育前進動力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~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自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動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好</a:t>
            </a:r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 bwMode="auto">
          <a:xfrm>
            <a:off x="781295" y="1418590"/>
            <a:ext cx="8003232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rgbClr val="6633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新課綱的實踐，需要「學校、教師、學生</a:t>
            </a:r>
            <a:r>
              <a:rPr lang="zh-TW" altLang="en-US" sz="3200" b="1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3200" b="1" dirty="0">
              <a:solidFill>
                <a:srgbClr val="66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914400" eaLnBrk="1" hangingPunct="1"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  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zh-TW" altLang="en-US" sz="40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zh-TW" altLang="en-US" sz="40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endParaRPr lang="en-US" altLang="zh-TW" sz="4000" b="1" dirty="0">
              <a:solidFill>
                <a:srgbClr val="66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914400" eaLnBrk="1" hangingPunct="1">
              <a:spcBef>
                <a:spcPts val="24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學校－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形成討論對話的專業氛圍</a:t>
            </a:r>
            <a:endParaRPr lang="en-US" altLang="zh-TW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914400" eaLnBrk="1" hangingPunct="1">
              <a:spcBef>
                <a:spcPts val="24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教師－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成長專業多元並活化教學</a:t>
            </a:r>
            <a:endParaRPr lang="en-US" altLang="zh-TW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914400" eaLnBrk="1" hangingPunct="1">
              <a:spcBef>
                <a:spcPts val="24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學生－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願意並自主學習深化所學</a:t>
            </a:r>
            <a:endParaRPr lang="en-US" altLang="zh-TW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480556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" y="5296042"/>
            <a:ext cx="1218647" cy="17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39" y="5275658"/>
            <a:ext cx="3292489" cy="1610271"/>
          </a:xfrm>
          <a:prstGeom prst="rect">
            <a:avLst/>
          </a:prstGeom>
        </p:spPr>
      </p:pic>
      <p:sp>
        <p:nvSpPr>
          <p:cNvPr id="25" name="投影片編號版面配置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6857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 bwMode="auto">
          <a:xfrm>
            <a:off x="457200" y="98276"/>
            <a:ext cx="832732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defTabSz="91440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芽芽搬家趣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建築美學社群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發展</a:t>
            </a:r>
            <a:r>
              <a:rPr lang="en-US" altLang="zh-TW" dirty="0" err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ing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)-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跨域、協同、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STEAM&gt;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</a:t>
            </a:r>
            <a:endParaRPr lang="en-US" altLang="zh-TW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914400"/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A.R.T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教師是研究者、教學者也是藝術家</a:t>
            </a:r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 bwMode="auto">
          <a:xfrm>
            <a:off x="781295" y="1418590"/>
            <a:ext cx="8003232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spcAft>
                <a:spcPts val="0"/>
              </a:spcAft>
              <a:buClr>
                <a:srgbClr val="FE8637"/>
              </a:buClr>
              <a:buSzPct val="70000"/>
              <a:buFont typeface="Wingdings 3" pitchFamily="18" charset="2"/>
              <a:buNone/>
            </a:pPr>
            <a:r>
              <a:rPr lang="zh-TW" altLang="en-US" sz="3200" b="1" dirty="0">
                <a:solidFill>
                  <a:srgbClr val="663300"/>
                </a:solidFill>
                <a:latin typeface="新細明體" panose="02020500000000000000" pitchFamily="18" charset="-120"/>
              </a:rPr>
              <a:t> </a:t>
            </a:r>
            <a:endParaRPr lang="zh-TW" altLang="en-US" b="1" dirty="0">
              <a:solidFill>
                <a:prstClr val="black"/>
              </a:solidFill>
              <a:latin typeface="新細明體" panose="02020500000000000000" pitchFamily="18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53331"/>
              </p:ext>
            </p:extLst>
          </p:nvPr>
        </p:nvGraphicFramePr>
        <p:xfrm>
          <a:off x="877826" y="1280156"/>
          <a:ext cx="7906701" cy="4218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7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2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年級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中西區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舊校園記憶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綠建築校園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安平區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新校園展望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一上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校園尋舊踏查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一下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芽芽搬家趣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繪本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二上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環境五感大地遊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二下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跟動物學習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小小建築師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三上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花椰菜小樹屋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三下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印地安帳篷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節能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四上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認識世界建築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校園門板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四下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認識校園綠建築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五上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安平產業文化特色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五下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夏至太陽能烹煮體驗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六上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運河新鑽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城市再造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六下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智慧住宅</a:t>
                      </a:r>
                      <a:r>
                        <a:rPr lang="en-US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APP</a:t>
                      </a:r>
                      <a:r>
                        <a:rPr lang="zh-TW" sz="1800" kern="100" dirty="0">
                          <a:solidFill>
                            <a:srgbClr val="FF33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新趨勢</a:t>
                      </a:r>
                      <a:endParaRPr lang="zh-TW" sz="1800" kern="100" dirty="0">
                        <a:solidFill>
                          <a:srgbClr val="FF33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0054"/>
            <a:ext cx="3073766" cy="2049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4667" b="10850"/>
          <a:stretch/>
        </p:blipFill>
        <p:spPr>
          <a:xfrm>
            <a:off x="6390351" y="1662716"/>
            <a:ext cx="3163279" cy="2431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7" r="2800" b="12711"/>
          <a:stretch/>
        </p:blipFill>
        <p:spPr>
          <a:xfrm>
            <a:off x="1149342" y="4568843"/>
            <a:ext cx="2381624" cy="2089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735201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" y="0"/>
            <a:ext cx="9139774" cy="6858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63379" y="3645024"/>
            <a:ext cx="8507288" cy="125272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~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感謝聆聽</a:t>
            </a:r>
            <a:r>
              <a:rPr lang="en-US" altLang="zh-TW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~</a:t>
            </a:r>
            <a:endParaRPr lang="zh-TW" altLang="en-US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Ebrima" panose="02000000000000000000" pitchFamily="2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D8F4-9A25-4055-9BBC-9BC8F4154D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87155"/>
            <a:ext cx="1115616" cy="79822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2" y="6087155"/>
            <a:ext cx="1115616" cy="79822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0" y="6091564"/>
            <a:ext cx="1115616" cy="79822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24" y="6091564"/>
            <a:ext cx="1115616" cy="79822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16" y="6093296"/>
            <a:ext cx="1115616" cy="79822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0" y="6093296"/>
            <a:ext cx="1115616" cy="79822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57" y="6059771"/>
            <a:ext cx="1115616" cy="79822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81" y="6059771"/>
            <a:ext cx="1115616" cy="7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54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8方案全文_頁面_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0314" r="9047" b="60027"/>
          <a:stretch/>
        </p:blipFill>
        <p:spPr bwMode="auto">
          <a:xfrm>
            <a:off x="0" y="895739"/>
            <a:ext cx="9246637" cy="487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74646" y="3069771"/>
            <a:ext cx="2621902" cy="301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8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8方案全文_頁面_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10052" r="8777" b="55101"/>
          <a:stretch/>
        </p:blipFill>
        <p:spPr bwMode="auto">
          <a:xfrm>
            <a:off x="0" y="979714"/>
            <a:ext cx="8985379" cy="519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74646" y="3853543"/>
            <a:ext cx="1968758" cy="2230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4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8方案全文_頁面_0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16506" r="9277" b="56789"/>
          <a:stretch/>
        </p:blipFill>
        <p:spPr bwMode="auto">
          <a:xfrm>
            <a:off x="0" y="888952"/>
            <a:ext cx="9144000" cy="524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74646" y="3069771"/>
            <a:ext cx="1996750" cy="3191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7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8方案全文_頁面_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21077" r="8535" b="48964"/>
          <a:stretch/>
        </p:blipFill>
        <p:spPr bwMode="auto">
          <a:xfrm>
            <a:off x="0" y="830425"/>
            <a:ext cx="9144000" cy="50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-1" y="2388637"/>
            <a:ext cx="1931437" cy="301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eaLnBrk="1" hangingPunct="1"/>
            <a:r>
              <a:rPr lang="zh-TW" altLang="en-US" sz="4000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學校本位課程</a:t>
            </a:r>
            <a:r>
              <a:rPr lang="en-US" altLang="zh-TW" sz="4000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生活美學</a:t>
            </a:r>
          </a:p>
        </p:txBody>
      </p:sp>
      <p:grpSp>
        <p:nvGrpSpPr>
          <p:cNvPr id="6147" name="Group 96"/>
          <p:cNvGrpSpPr>
            <a:grpSpLocks/>
          </p:cNvGrpSpPr>
          <p:nvPr/>
        </p:nvGrpSpPr>
        <p:grpSpPr bwMode="auto">
          <a:xfrm>
            <a:off x="684212" y="1628775"/>
            <a:ext cx="7843967" cy="4537075"/>
            <a:chOff x="703" y="1026"/>
            <a:chExt cx="4309" cy="2586"/>
          </a:xfrm>
        </p:grpSpPr>
        <p:sp>
          <p:nvSpPr>
            <p:cNvPr id="6148" name="Text Box 19"/>
            <p:cNvSpPr txBox="1">
              <a:spLocks noChangeArrowheads="1"/>
            </p:cNvSpPr>
            <p:nvPr/>
          </p:nvSpPr>
          <p:spPr bwMode="auto">
            <a:xfrm>
              <a:off x="2336" y="1117"/>
              <a:ext cx="72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49" name="AutoShape 53"/>
            <p:cNvSpPr>
              <a:spLocks noChangeArrowheads="1"/>
            </p:cNvSpPr>
            <p:nvPr/>
          </p:nvSpPr>
          <p:spPr bwMode="auto">
            <a:xfrm>
              <a:off x="2562" y="1026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一年級</a:t>
              </a:r>
            </a:p>
          </p:txBody>
        </p:sp>
        <p:sp>
          <p:nvSpPr>
            <p:cNvPr id="6150" name="AutoShape 56"/>
            <p:cNvSpPr>
              <a:spLocks noChangeArrowheads="1"/>
            </p:cNvSpPr>
            <p:nvPr/>
          </p:nvSpPr>
          <p:spPr bwMode="auto">
            <a:xfrm>
              <a:off x="2562" y="1480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二年級</a:t>
              </a:r>
            </a:p>
          </p:txBody>
        </p:sp>
        <p:sp>
          <p:nvSpPr>
            <p:cNvPr id="6151" name="AutoShape 57"/>
            <p:cNvSpPr>
              <a:spLocks noChangeArrowheads="1"/>
            </p:cNvSpPr>
            <p:nvPr/>
          </p:nvSpPr>
          <p:spPr bwMode="auto">
            <a:xfrm>
              <a:off x="2562" y="1933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三年級</a:t>
              </a:r>
            </a:p>
          </p:txBody>
        </p:sp>
        <p:sp>
          <p:nvSpPr>
            <p:cNvPr id="6152" name="AutoShape 58"/>
            <p:cNvSpPr>
              <a:spLocks noChangeArrowheads="1"/>
            </p:cNvSpPr>
            <p:nvPr/>
          </p:nvSpPr>
          <p:spPr bwMode="auto">
            <a:xfrm>
              <a:off x="2562" y="2387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四年級</a:t>
              </a:r>
            </a:p>
          </p:txBody>
        </p:sp>
        <p:sp>
          <p:nvSpPr>
            <p:cNvPr id="6153" name="AutoShape 59"/>
            <p:cNvSpPr>
              <a:spLocks noChangeArrowheads="1"/>
            </p:cNvSpPr>
            <p:nvPr/>
          </p:nvSpPr>
          <p:spPr bwMode="auto">
            <a:xfrm>
              <a:off x="2562" y="2840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五年級</a:t>
              </a:r>
            </a:p>
          </p:txBody>
        </p:sp>
        <p:sp>
          <p:nvSpPr>
            <p:cNvPr id="6154" name="AutoShape 60"/>
            <p:cNvSpPr>
              <a:spLocks noChangeArrowheads="1"/>
            </p:cNvSpPr>
            <p:nvPr/>
          </p:nvSpPr>
          <p:spPr bwMode="auto">
            <a:xfrm>
              <a:off x="2562" y="3294"/>
              <a:ext cx="681" cy="318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六年級</a:t>
              </a:r>
            </a:p>
          </p:txBody>
        </p:sp>
        <p:sp>
          <p:nvSpPr>
            <p:cNvPr id="6155" name="AutoShape 61"/>
            <p:cNvSpPr>
              <a:spLocks noChangeArrowheads="1"/>
            </p:cNvSpPr>
            <p:nvPr/>
          </p:nvSpPr>
          <p:spPr bwMode="auto">
            <a:xfrm>
              <a:off x="1429" y="1026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生活禮儀</a:t>
              </a:r>
            </a:p>
          </p:txBody>
        </p:sp>
        <p:sp>
          <p:nvSpPr>
            <p:cNvPr id="6156" name="AutoShape 62"/>
            <p:cNvSpPr>
              <a:spLocks noChangeArrowheads="1"/>
            </p:cNvSpPr>
            <p:nvPr/>
          </p:nvSpPr>
          <p:spPr bwMode="auto">
            <a:xfrm>
              <a:off x="1429" y="1525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6157" name="AutoShape 63"/>
            <p:cNvSpPr>
              <a:spLocks noChangeArrowheads="1"/>
            </p:cNvSpPr>
            <p:nvPr/>
          </p:nvSpPr>
          <p:spPr bwMode="auto">
            <a:xfrm>
              <a:off x="1429" y="1948"/>
              <a:ext cx="862" cy="303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z="18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 dirty="0">
                  <a:solidFill>
                    <a:prstClr val="black"/>
                  </a:solidFill>
                  <a:ea typeface="標楷體" panose="03000509000000000000" pitchFamily="65" charset="-120"/>
                </a:rPr>
                <a:t>居家布置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6158" name="AutoShape 64"/>
            <p:cNvSpPr>
              <a:spLocks noChangeArrowheads="1"/>
            </p:cNvSpPr>
            <p:nvPr/>
          </p:nvSpPr>
          <p:spPr bwMode="auto">
            <a:xfrm>
              <a:off x="1428" y="2412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6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6159" name="AutoShape 65"/>
            <p:cNvSpPr>
              <a:spLocks noChangeArrowheads="1"/>
            </p:cNvSpPr>
            <p:nvPr/>
          </p:nvSpPr>
          <p:spPr bwMode="auto">
            <a:xfrm>
              <a:off x="1429" y="2840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z="18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 dirty="0">
                  <a:solidFill>
                    <a:prstClr val="black"/>
                  </a:solidFill>
                  <a:ea typeface="標楷體" panose="03000509000000000000" pitchFamily="65" charset="-120"/>
                </a:rPr>
                <a:t>美姿美儀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 dirty="0">
                <a:solidFill>
                  <a:prstClr val="black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6160" name="AutoShape 66"/>
            <p:cNvSpPr>
              <a:spLocks noChangeArrowheads="1"/>
            </p:cNvSpPr>
            <p:nvPr/>
          </p:nvSpPr>
          <p:spPr bwMode="auto">
            <a:xfrm>
              <a:off x="1429" y="3294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茶  道</a:t>
              </a:r>
            </a:p>
          </p:txBody>
        </p:sp>
        <p:sp>
          <p:nvSpPr>
            <p:cNvPr id="6161" name="Line 67"/>
            <p:cNvSpPr>
              <a:spLocks noChangeShapeType="1"/>
            </p:cNvSpPr>
            <p:nvPr/>
          </p:nvSpPr>
          <p:spPr bwMode="auto">
            <a:xfrm>
              <a:off x="2290" y="1162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2" name="Line 68"/>
            <p:cNvSpPr>
              <a:spLocks noChangeShapeType="1"/>
            </p:cNvSpPr>
            <p:nvPr/>
          </p:nvSpPr>
          <p:spPr bwMode="auto">
            <a:xfrm>
              <a:off x="2290" y="2115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3" name="Line 69"/>
            <p:cNvSpPr>
              <a:spLocks noChangeShapeType="1"/>
            </p:cNvSpPr>
            <p:nvPr/>
          </p:nvSpPr>
          <p:spPr bwMode="auto">
            <a:xfrm>
              <a:off x="2290" y="256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4" name="Line 70"/>
            <p:cNvSpPr>
              <a:spLocks noChangeShapeType="1"/>
            </p:cNvSpPr>
            <p:nvPr/>
          </p:nvSpPr>
          <p:spPr bwMode="auto">
            <a:xfrm>
              <a:off x="2290" y="2976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5" name="Line 71"/>
            <p:cNvSpPr>
              <a:spLocks noChangeShapeType="1"/>
            </p:cNvSpPr>
            <p:nvPr/>
          </p:nvSpPr>
          <p:spPr bwMode="auto">
            <a:xfrm>
              <a:off x="2834" y="1706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6" name="Line 72"/>
            <p:cNvSpPr>
              <a:spLocks noChangeShapeType="1"/>
            </p:cNvSpPr>
            <p:nvPr/>
          </p:nvSpPr>
          <p:spPr bwMode="auto">
            <a:xfrm>
              <a:off x="2290" y="3475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7" name="Line 73"/>
            <p:cNvSpPr>
              <a:spLocks noChangeShapeType="1"/>
            </p:cNvSpPr>
            <p:nvPr/>
          </p:nvSpPr>
          <p:spPr bwMode="auto">
            <a:xfrm>
              <a:off x="2290" y="1661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8" name="AutoShape 74"/>
            <p:cNvSpPr>
              <a:spLocks noChangeArrowheads="1"/>
            </p:cNvSpPr>
            <p:nvPr/>
          </p:nvSpPr>
          <p:spPr bwMode="auto">
            <a:xfrm>
              <a:off x="3515" y="1253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打擊樂</a:t>
              </a:r>
            </a:p>
          </p:txBody>
        </p:sp>
        <p:sp>
          <p:nvSpPr>
            <p:cNvPr id="6169" name="AutoShape 75"/>
            <p:cNvSpPr>
              <a:spLocks noChangeArrowheads="1"/>
            </p:cNvSpPr>
            <p:nvPr/>
          </p:nvSpPr>
          <p:spPr bwMode="auto">
            <a:xfrm>
              <a:off x="3515" y="2160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陶笛</a:t>
              </a:r>
            </a:p>
          </p:txBody>
        </p:sp>
        <p:sp>
          <p:nvSpPr>
            <p:cNvPr id="6170" name="AutoShape 76"/>
            <p:cNvSpPr>
              <a:spLocks noChangeArrowheads="1"/>
            </p:cNvSpPr>
            <p:nvPr/>
          </p:nvSpPr>
          <p:spPr bwMode="auto">
            <a:xfrm>
              <a:off x="3515" y="3067"/>
              <a:ext cx="862" cy="318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800">
                  <a:solidFill>
                    <a:prstClr val="black"/>
                  </a:solidFill>
                  <a:ea typeface="標楷體" panose="03000509000000000000" pitchFamily="65" charset="-120"/>
                </a:rPr>
                <a:t>中西樂器表演</a:t>
              </a:r>
            </a:p>
          </p:txBody>
        </p:sp>
        <p:sp>
          <p:nvSpPr>
            <p:cNvPr id="6171" name="AutoShape 77"/>
            <p:cNvSpPr>
              <a:spLocks/>
            </p:cNvSpPr>
            <p:nvPr/>
          </p:nvSpPr>
          <p:spPr bwMode="auto">
            <a:xfrm>
              <a:off x="3288" y="1162"/>
              <a:ext cx="182" cy="576"/>
            </a:xfrm>
            <a:prstGeom prst="rightBrace">
              <a:avLst>
                <a:gd name="adj1" fmla="val 2637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72" name="AutoShape 78"/>
            <p:cNvSpPr>
              <a:spLocks/>
            </p:cNvSpPr>
            <p:nvPr/>
          </p:nvSpPr>
          <p:spPr bwMode="auto">
            <a:xfrm>
              <a:off x="3288" y="2024"/>
              <a:ext cx="182" cy="576"/>
            </a:xfrm>
            <a:prstGeom prst="rightBrace">
              <a:avLst>
                <a:gd name="adj1" fmla="val 2637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73" name="AutoShape 79"/>
            <p:cNvSpPr>
              <a:spLocks/>
            </p:cNvSpPr>
            <p:nvPr/>
          </p:nvSpPr>
          <p:spPr bwMode="auto">
            <a:xfrm>
              <a:off x="3288" y="2976"/>
              <a:ext cx="182" cy="576"/>
            </a:xfrm>
            <a:prstGeom prst="rightBrace">
              <a:avLst>
                <a:gd name="adj1" fmla="val 2637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74" name="AutoShape 80"/>
            <p:cNvSpPr>
              <a:spLocks/>
            </p:cNvSpPr>
            <p:nvPr/>
          </p:nvSpPr>
          <p:spPr bwMode="auto">
            <a:xfrm>
              <a:off x="4422" y="1389"/>
              <a:ext cx="182" cy="1860"/>
            </a:xfrm>
            <a:prstGeom prst="rightBrace">
              <a:avLst>
                <a:gd name="adj1" fmla="val 8516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75" name="AutoShape 81"/>
            <p:cNvSpPr>
              <a:spLocks/>
            </p:cNvSpPr>
            <p:nvPr/>
          </p:nvSpPr>
          <p:spPr bwMode="auto">
            <a:xfrm>
              <a:off x="1066" y="1162"/>
              <a:ext cx="317" cy="2359"/>
            </a:xfrm>
            <a:prstGeom prst="leftBrace">
              <a:avLst>
                <a:gd name="adj1" fmla="val 6201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176" name="AutoShape 83"/>
            <p:cNvSpPr>
              <a:spLocks noChangeArrowheads="1"/>
            </p:cNvSpPr>
            <p:nvPr/>
          </p:nvSpPr>
          <p:spPr bwMode="auto">
            <a:xfrm>
              <a:off x="703" y="1661"/>
              <a:ext cx="318" cy="1360"/>
            </a:xfrm>
            <a:prstGeom prst="roundRect">
              <a:avLst>
                <a:gd name="adj" fmla="val 16667"/>
              </a:avLst>
            </a:prstGeom>
            <a:solidFill>
              <a:srgbClr val="145BF8">
                <a:alpha val="74117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特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色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課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程</a:t>
              </a:r>
              <a:endParaRPr lang="en-US" altLang="zh-TW" sz="2400" dirty="0">
                <a:solidFill>
                  <a:srgbClr val="FF0000"/>
                </a:solidFill>
                <a:ea typeface="標楷體" panose="03000509000000000000" pitchFamily="65" charset="-120"/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2400" dirty="0">
                  <a:ea typeface="標楷體" panose="03000509000000000000" pitchFamily="65" charset="-120"/>
                </a:rPr>
                <a:t>(</a:t>
              </a:r>
              <a:r>
                <a:rPr lang="zh-TW" altLang="en-US" sz="2400" dirty="0">
                  <a:ea typeface="標楷體" panose="03000509000000000000" pitchFamily="65" charset="-120"/>
                </a:rPr>
                <a:t>彈性節數</a:t>
              </a:r>
              <a:r>
                <a:rPr lang="en-US" altLang="zh-TW" sz="2400" dirty="0">
                  <a:ea typeface="標楷體" panose="03000509000000000000" pitchFamily="65" charset="-120"/>
                </a:rPr>
                <a:t>)</a:t>
              </a:r>
              <a:endParaRPr lang="zh-TW" altLang="en-US" sz="2400" dirty="0">
                <a:ea typeface="標楷體" panose="03000509000000000000" pitchFamily="65" charset="-120"/>
              </a:endParaRPr>
            </a:p>
          </p:txBody>
        </p:sp>
        <p:sp>
          <p:nvSpPr>
            <p:cNvPr id="6177" name="AutoShape 95"/>
            <p:cNvSpPr>
              <a:spLocks noChangeArrowheads="1"/>
            </p:cNvSpPr>
            <p:nvPr/>
          </p:nvSpPr>
          <p:spPr bwMode="auto">
            <a:xfrm>
              <a:off x="4694" y="1570"/>
              <a:ext cx="318" cy="1679"/>
            </a:xfrm>
            <a:prstGeom prst="roundRect">
              <a:avLst>
                <a:gd name="adj" fmla="val 16667"/>
              </a:avLst>
            </a:prstGeom>
            <a:solidFill>
              <a:srgbClr val="145BF8">
                <a:alpha val="6901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藝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術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與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人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文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課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>
                  <a:solidFill>
                    <a:srgbClr val="FF0000"/>
                  </a:solidFill>
                  <a:ea typeface="標楷體" panose="03000509000000000000" pitchFamily="65" charset="-120"/>
                </a:rPr>
                <a:t>程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035006" y="2634941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 dirty="0">
                <a:solidFill>
                  <a:prstClr val="black"/>
                </a:solidFill>
                <a:ea typeface="標楷體" panose="03000509000000000000" pitchFamily="65" charset="-120"/>
              </a:rPr>
              <a:t>舞蹈與身體探索</a:t>
            </a:r>
          </a:p>
        </p:txBody>
      </p:sp>
      <p:sp>
        <p:nvSpPr>
          <p:cNvPr id="3" name="矩形 2"/>
          <p:cNvSpPr/>
          <p:nvPr/>
        </p:nvSpPr>
        <p:spPr>
          <a:xfrm>
            <a:off x="2363026" y="4160901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prstClr val="black"/>
                </a:solidFill>
                <a:ea typeface="標楷體" panose="03000509000000000000" pitchFamily="65" charset="-120"/>
              </a:rPr>
              <a:t>書  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07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65"/>
            <a:ext cx="6324600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1082" y="-26594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 </a:t>
              </a:r>
              <a:r>
                <a:rPr lang="zh-TW" altLang="en-US" sz="2000" dirty="0">
                  <a:solidFill>
                    <a:srgbClr val="FF0000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二、</a:t>
              </a:r>
              <a:r>
                <a:rPr lang="en-US" altLang="zh-TW" sz="2000" dirty="0">
                  <a:solidFill>
                    <a:srgbClr val="FF0000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	</a:t>
              </a:r>
              <a:endParaRPr lang="zh-TW" altLang="en-US" sz="2000" dirty="0">
                <a:solidFill>
                  <a:srgbClr val="FF0000"/>
                </a:solidFill>
                <a:latin typeface="華康中黑體(P)" pitchFamily="34" charset="-120"/>
                <a:ea typeface="華康中黑體(P)" pitchFamily="34" charset="-120"/>
                <a:cs typeface="華康中黑體(P)" pitchFamily="34" charset="-12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" y="4710922"/>
            <a:ext cx="1548051" cy="2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186053" y="549403"/>
            <a:ext cx="42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2800" dirty="0">
                <a:solidFill>
                  <a:srgbClr val="FF0000"/>
                </a:solidFill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教師專業社群組成與運作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2" y="5092047"/>
            <a:ext cx="3862552" cy="1889074"/>
          </a:xfrm>
          <a:prstGeom prst="rect">
            <a:avLst/>
          </a:prstGeom>
        </p:spPr>
      </p:pic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5824538" y="2379662"/>
            <a:ext cx="2971800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EC6636">
                  <a:gamma/>
                  <a:shade val="46275"/>
                  <a:invGamma/>
                </a:srgbClr>
              </a:gs>
              <a:gs pos="50000">
                <a:srgbClr val="EC6636"/>
              </a:gs>
              <a:gs pos="100000">
                <a:srgbClr val="EC6636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3333750" y="2379662"/>
            <a:ext cx="2990850" cy="2895600"/>
          </a:xfrm>
          <a:prstGeom prst="chevron">
            <a:avLst>
              <a:gd name="adj" fmla="val 17009"/>
            </a:avLst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800" ker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1276350" y="1541462"/>
            <a:ext cx="2057400" cy="5921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659EC"/>
              </a:gs>
              <a:gs pos="100000">
                <a:srgbClr val="3659EC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組成原因</a:t>
            </a:r>
            <a:endParaRPr lang="en-US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6010275" y="1541463"/>
            <a:ext cx="2057400" cy="59213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C6636"/>
              </a:gs>
              <a:gs pos="100000">
                <a:srgbClr val="EC6636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挑戰</a:t>
            </a:r>
            <a:endParaRPr lang="en-US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gray">
          <a:xfrm>
            <a:off x="3581400" y="1541463"/>
            <a:ext cx="2057400" cy="59213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歷年社群</a:t>
            </a:r>
            <a:endParaRPr lang="en-US" altLang="zh-TW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gray">
          <a:xfrm>
            <a:off x="3858419" y="2379662"/>
            <a:ext cx="2051050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學校本位課程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資訊行動學習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科學實驗教育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鄉土文化社群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國際教育社群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生活美學社群</a:t>
            </a:r>
            <a:r>
              <a:rPr lang="en-US" altLang="zh-TW" sz="2000" b="1" dirty="0">
                <a:solidFill>
                  <a:srgbClr val="FF0000"/>
                </a:solidFill>
                <a:latin typeface="Arial" charset="0"/>
              </a:rPr>
              <a:t>………………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3300"/>
                </a:solidFill>
                <a:latin typeface="Arial" charset="0"/>
              </a:rPr>
              <a:t>閱讀亮點社群</a:t>
            </a:r>
            <a:endParaRPr lang="en-US" altLang="zh-TW" sz="2000" b="1" dirty="0">
              <a:solidFill>
                <a:srgbClr val="FF3300"/>
              </a:solidFill>
              <a:latin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3300"/>
                </a:solidFill>
                <a:latin typeface="Arial" charset="0"/>
              </a:rPr>
              <a:t>體育基地社群</a:t>
            </a:r>
            <a:endParaRPr lang="en-US" altLang="zh-TW" sz="2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074569" y="2814659"/>
            <a:ext cx="2955131" cy="22467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任務分工、流於形式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成員難找、</a:t>
            </a:r>
            <a:r>
              <a:rPr lang="zh-TW" altLang="en-US" sz="2000" b="1" dirty="0">
                <a:solidFill>
                  <a:srgbClr val="FFFF00"/>
                </a:solidFill>
                <a:latin typeface="Arial" charset="0"/>
              </a:rPr>
              <a:t>召集著急</a:t>
            </a:r>
            <a:endParaRPr lang="en-US" altLang="zh-TW" sz="2000" b="1" dirty="0">
              <a:solidFill>
                <a:srgbClr val="FFFF00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教學實踐、難免壓力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興趣社團、無競爭力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   </a:t>
            </a:r>
            <a:endParaRPr lang="en-US" altLang="zh-TW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gray">
          <a:xfrm>
            <a:off x="971550" y="2379662"/>
            <a:ext cx="2971800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3659EC">
                  <a:gamma/>
                  <a:shade val="46275"/>
                  <a:invGamma/>
                </a:srgbClr>
              </a:gs>
              <a:gs pos="50000">
                <a:srgbClr val="3659EC"/>
              </a:gs>
              <a:gs pos="100000">
                <a:srgbClr val="3659EC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gray">
          <a:xfrm>
            <a:off x="1295384" y="3025035"/>
            <a:ext cx="2691604" cy="1477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教學專業精進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行政任務分配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0000"/>
                </a:solidFill>
                <a:latin typeface="Arial" charset="0"/>
              </a:rPr>
              <a:t>興趣交流互動</a:t>
            </a:r>
            <a:endParaRPr lang="en-US" altLang="zh-TW" sz="2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7849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65"/>
            <a:ext cx="7461504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3086" y="-26828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 </a:t>
              </a:r>
              <a:r>
                <a:rPr lang="zh-TW" altLang="en-US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三、</a:t>
              </a: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" y="4710922"/>
            <a:ext cx="1548051" cy="2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390619" y="384862"/>
            <a:ext cx="493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中黑體(P)" pitchFamily="34" charset="-120"/>
              </a:rPr>
              <a:t>閱讀社群歷程與運作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2" y="5092047"/>
            <a:ext cx="3862552" cy="1889074"/>
          </a:xfrm>
          <a:prstGeom prst="rect">
            <a:avLst/>
          </a:prstGeom>
        </p:spPr>
      </p:pic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5824538" y="2379662"/>
            <a:ext cx="2971800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EC6636">
                  <a:gamma/>
                  <a:shade val="46275"/>
                  <a:invGamma/>
                </a:srgbClr>
              </a:gs>
              <a:gs pos="50000">
                <a:srgbClr val="EC6636"/>
              </a:gs>
              <a:gs pos="100000">
                <a:srgbClr val="EC6636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3333750" y="2379662"/>
            <a:ext cx="2990850" cy="2895600"/>
          </a:xfrm>
          <a:prstGeom prst="chevron">
            <a:avLst>
              <a:gd name="adj" fmla="val 17009"/>
            </a:avLst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800" ker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1276350" y="1541462"/>
            <a:ext cx="2057400" cy="5921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659EC"/>
              </a:gs>
              <a:gs pos="100000">
                <a:srgbClr val="3659EC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加入</a:t>
            </a:r>
            <a:endParaRPr lang="en-US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6010275" y="1541463"/>
            <a:ext cx="2057400" cy="59213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C6636"/>
              </a:gs>
              <a:gs pos="100000">
                <a:srgbClr val="EC6636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策略</a:t>
            </a:r>
            <a:endParaRPr lang="en-US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gray">
          <a:xfrm>
            <a:off x="3581400" y="1541463"/>
            <a:ext cx="2057400" cy="59213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發展</a:t>
            </a:r>
            <a:endParaRPr lang="en-US" altLang="zh-TW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gray">
          <a:xfrm>
            <a:off x="3779637" y="2373972"/>
            <a:ext cx="2250465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社群組成更迭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聚焦年級策略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105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學年度全校取得初階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106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學年名師開講、外校旁聽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190224" y="2333928"/>
            <a:ext cx="2953776" cy="27853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00"/>
                </a:solidFill>
                <a:latin typeface="Arial" charset="0"/>
              </a:rPr>
              <a:t>看見需要</a:t>
            </a:r>
            <a:endParaRPr lang="en-US" altLang="zh-TW" sz="2000" b="1" dirty="0">
              <a:solidFill>
                <a:srgbClr val="FFFF00"/>
              </a:solidFill>
              <a:latin typeface="Arial" charset="0"/>
            </a:endParaRPr>
          </a:p>
          <a:p>
            <a:pPr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&gt;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新進教師、代理教師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00"/>
                </a:solidFill>
                <a:latin typeface="Arial" charset="0"/>
              </a:rPr>
              <a:t>創造想要</a:t>
            </a:r>
            <a:endParaRPr lang="en-US" altLang="zh-TW" sz="2000" b="1" dirty="0">
              <a:solidFill>
                <a:srgbClr val="FFFF00"/>
              </a:solidFill>
              <a:latin typeface="Arial" charset="0"/>
            </a:endParaRPr>
          </a:p>
          <a:p>
            <a:pPr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&gt;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閱讀理講策略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&gt;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素養導向教學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00"/>
                </a:solidFill>
                <a:latin typeface="Arial" charset="0"/>
              </a:rPr>
              <a:t>名師開講</a:t>
            </a:r>
            <a:endParaRPr lang="en-US" altLang="zh-TW" sz="2000" b="1" dirty="0">
              <a:solidFill>
                <a:srgbClr val="FFFF00"/>
              </a:solidFill>
              <a:latin typeface="Arial" charset="0"/>
            </a:endParaRPr>
          </a:p>
          <a:p>
            <a:pPr lvl="0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>
                <a:solidFill>
                  <a:schemeClr val="bg1"/>
                </a:solidFill>
                <a:latin typeface="Arial" charset="0"/>
              </a:rPr>
              <a:t>&gt;</a:t>
            </a:r>
            <a:r>
              <a:rPr lang="zh-TW" altLang="en-US" sz="2000" b="1" dirty="0">
                <a:solidFill>
                  <a:schemeClr val="bg1"/>
                </a:solidFill>
                <a:latin typeface="Arial" charset="0"/>
              </a:rPr>
              <a:t>品質保證、學以致用</a:t>
            </a:r>
            <a:r>
              <a:rPr lang="zh-TW" altLang="en-US" sz="2400" b="1" dirty="0">
                <a:solidFill>
                  <a:srgbClr val="FFFF00"/>
                </a:solidFill>
                <a:latin typeface="Arial" charset="0"/>
              </a:rPr>
              <a:t>           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gray">
          <a:xfrm>
            <a:off x="971550" y="2379662"/>
            <a:ext cx="2971800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3659EC">
                  <a:gamma/>
                  <a:shade val="46275"/>
                  <a:invGamma/>
                </a:srgbClr>
              </a:gs>
              <a:gs pos="50000">
                <a:srgbClr val="3659EC"/>
              </a:gs>
              <a:gs pos="100000">
                <a:srgbClr val="3659EC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gray">
          <a:xfrm>
            <a:off x="1295384" y="3025035"/>
            <a:ext cx="2324131" cy="1477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TW" sz="2000" b="1" dirty="0">
                <a:solidFill>
                  <a:srgbClr val="FFFFFF"/>
                </a:solidFill>
                <a:latin typeface="Arial" charset="0"/>
              </a:rPr>
              <a:t>102</a:t>
            </a: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學年度加入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南大每月例會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FFFFFF"/>
                </a:solidFill>
                <a:latin typeface="Arial" charset="0"/>
              </a:rPr>
              <a:t>詹士宜教授指導</a:t>
            </a:r>
            <a:endParaRPr lang="en-US" altLang="zh-TW" sz="20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2122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冠皇\Desktop\簡報\未命名-5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565"/>
            <a:ext cx="5965372" cy="1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群組 54"/>
          <p:cNvGrpSpPr/>
          <p:nvPr/>
        </p:nvGrpSpPr>
        <p:grpSpPr>
          <a:xfrm>
            <a:off x="-303086" y="-382009"/>
            <a:ext cx="1773738" cy="2968297"/>
            <a:chOff x="-83786" y="1309461"/>
            <a:chExt cx="2545496" cy="4259811"/>
          </a:xfrm>
        </p:grpSpPr>
        <p:pic>
          <p:nvPicPr>
            <p:cNvPr id="56" name="Picture 2" descr="C:\Users\冠皇\Desktop\簡報\牌子-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86" y="1309461"/>
              <a:ext cx="2545496" cy="425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字方塊 61"/>
            <p:cNvSpPr txBox="1"/>
            <p:nvPr/>
          </p:nvSpPr>
          <p:spPr>
            <a:xfrm rot="21048132">
              <a:off x="168165" y="3444036"/>
              <a:ext cx="2146598" cy="57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TW" sz="2000" dirty="0">
                  <a:solidFill>
                    <a:prstClr val="white"/>
                  </a:solidFill>
                  <a:latin typeface="華康中黑體(P)" pitchFamily="34" charset="-120"/>
                  <a:ea typeface="華康中黑體(P)" pitchFamily="34" charset="-120"/>
                  <a:cs typeface="華康中黑體(P)" pitchFamily="34" charset="-120"/>
                </a:rPr>
                <a:t>   </a:t>
              </a:r>
              <a:endParaRPr lang="zh-TW" altLang="en-US" sz="2000" dirty="0">
                <a:solidFill>
                  <a:prstClr val="white"/>
                </a:solidFill>
                <a:latin typeface="華康中黑體(P)" pitchFamily="34" charset="-120"/>
                <a:ea typeface="華康中黑體(P)" pitchFamily="34" charset="-120"/>
                <a:cs typeface="華康中黑體(P)" pitchFamily="34" charset="-12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B2D-1A60-4258-837F-3B7DB6B7D36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" name="Picture 5" descr="C:\Users\冠皇\Desktop\簡報\獅子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" y="4710922"/>
            <a:ext cx="1548051" cy="2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冠皇\Desktop\簡報\大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56" y="5092047"/>
            <a:ext cx="1453471" cy="14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1262324" y="517366"/>
            <a:ext cx="417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3200" b="1" dirty="0"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106</a:t>
            </a:r>
            <a:r>
              <a:rPr lang="zh-TW" altLang="en-US" sz="3200" b="1" dirty="0">
                <a:latin typeface="華康中黑體(P)" pitchFamily="34" charset="-120"/>
                <a:ea typeface="文鼎粗隸" panose="02010609010101010101" pitchFamily="49" charset="-120"/>
                <a:cs typeface="華康中黑體(P)" pitchFamily="34" charset="-120"/>
              </a:rPr>
              <a:t>學年度運作重點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2" y="5092047"/>
            <a:ext cx="3862552" cy="1889074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986971" y="1622476"/>
            <a:ext cx="8926286" cy="3469572"/>
            <a:chOff x="969057" y="2363396"/>
            <a:chExt cx="5667046" cy="2241674"/>
          </a:xfrm>
        </p:grpSpPr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2588307" y="3535095"/>
              <a:ext cx="1544638" cy="1069975"/>
            </a:xfrm>
            <a:prstGeom prst="roundRect">
              <a:avLst>
                <a:gd name="adj" fmla="val 13745"/>
              </a:avLst>
            </a:prstGeom>
            <a:solidFill>
              <a:srgbClr val="FFFFFF">
                <a:alpha val="30980"/>
              </a:srgbClr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策略導向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責任轉移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共構課堂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師生同樂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969057" y="3535095"/>
              <a:ext cx="1558925" cy="1069975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3098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核心成員</a:t>
              </a:r>
              <a:endParaRPr kumimoji="0" lang="zh-TW" altLang="zh-TW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案例分享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攜手向前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專業精進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gray">
            <a:xfrm rot="3419336">
              <a:off x="1266591" y="2347521"/>
              <a:ext cx="923925" cy="955675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  <a:contourClr>
                <a:srgbClr val="FF66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4" name="Group 7"/>
            <p:cNvGrpSpPr>
              <a:grpSpLocks/>
            </p:cNvGrpSpPr>
            <p:nvPr/>
          </p:nvGrpSpPr>
          <p:grpSpPr bwMode="auto">
            <a:xfrm>
              <a:off x="2235882" y="2519095"/>
              <a:ext cx="885825" cy="131763"/>
              <a:chOff x="229272" y="144"/>
              <a:chExt cx="468" cy="244"/>
            </a:xfrm>
          </p:grpSpPr>
          <p:sp>
            <p:nvSpPr>
              <p:cNvPr id="50" name="Oval 8"/>
              <p:cNvSpPr>
                <a:spLocks noChangeArrowheads="1"/>
              </p:cNvSpPr>
              <p:nvPr/>
            </p:nvSpPr>
            <p:spPr bwMode="gray">
              <a:xfrm>
                <a:off x="229272" y="144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Rectangle 9"/>
              <p:cNvSpPr>
                <a:spLocks noChangeArrowheads="1"/>
              </p:cNvSpPr>
              <p:nvPr/>
            </p:nvSpPr>
            <p:spPr bwMode="gray">
              <a:xfrm>
                <a:off x="229317" y="146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Oval 10"/>
              <p:cNvSpPr>
                <a:spLocks noChangeArrowheads="1"/>
              </p:cNvSpPr>
              <p:nvPr/>
            </p:nvSpPr>
            <p:spPr bwMode="gray">
              <a:xfrm>
                <a:off x="229669" y="148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Oval 11"/>
              <p:cNvSpPr>
                <a:spLocks noChangeArrowheads="1"/>
              </p:cNvSpPr>
              <p:nvPr/>
            </p:nvSpPr>
            <p:spPr bwMode="gray">
              <a:xfrm>
                <a:off x="229707" y="224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4" name="Rectangle 12"/>
            <p:cNvSpPr>
              <a:spLocks noChangeArrowheads="1"/>
            </p:cNvSpPr>
            <p:nvPr/>
          </p:nvSpPr>
          <p:spPr bwMode="gray">
            <a:xfrm rot="3419336">
              <a:off x="2905718" y="2350353"/>
              <a:ext cx="923925" cy="955675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  <a:contourClr>
                <a:srgbClr val="5491D4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3848782" y="2534970"/>
              <a:ext cx="885825" cy="131763"/>
              <a:chOff x="230424" y="144"/>
              <a:chExt cx="468" cy="244"/>
            </a:xfrm>
          </p:grpSpPr>
          <p:sp>
            <p:nvSpPr>
              <p:cNvPr id="45" name="Oval 14"/>
              <p:cNvSpPr>
                <a:spLocks noChangeArrowheads="1"/>
              </p:cNvSpPr>
              <p:nvPr/>
            </p:nvSpPr>
            <p:spPr bwMode="gray">
              <a:xfrm>
                <a:off x="230424" y="144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gray">
              <a:xfrm>
                <a:off x="230431" y="146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gray">
              <a:xfrm>
                <a:off x="230821" y="148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val 17"/>
              <p:cNvSpPr>
                <a:spLocks noChangeArrowheads="1"/>
              </p:cNvSpPr>
              <p:nvPr/>
            </p:nvSpPr>
            <p:spPr bwMode="gray">
              <a:xfrm>
                <a:off x="230859" y="224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9" name="Rectangle 18"/>
            <p:cNvSpPr>
              <a:spLocks noChangeArrowheads="1"/>
            </p:cNvSpPr>
            <p:nvPr/>
          </p:nvSpPr>
          <p:spPr bwMode="gray">
            <a:xfrm rot="3419336">
              <a:off x="4552044" y="2372010"/>
              <a:ext cx="923925" cy="955675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val 23"/>
            <p:cNvSpPr>
              <a:spLocks noChangeArrowheads="1"/>
            </p:cNvSpPr>
            <p:nvPr/>
          </p:nvSpPr>
          <p:spPr bwMode="gray">
            <a:xfrm>
              <a:off x="6586443" y="2551185"/>
              <a:ext cx="49660" cy="37261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30"/>
            <p:cNvSpPr>
              <a:spLocks noChangeArrowheads="1"/>
            </p:cNvSpPr>
            <p:nvPr/>
          </p:nvSpPr>
          <p:spPr bwMode="auto">
            <a:xfrm>
              <a:off x="4205970" y="3535095"/>
              <a:ext cx="1616075" cy="1069975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3098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標竿學習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跨域共構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共備交流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深化教學</a:t>
              </a:r>
              <a:endParaRPr kumimoji="0" lang="zh-TW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25"/>
            <p:cNvSpPr txBox="1">
              <a:spLocks noChangeArrowheads="1"/>
            </p:cNvSpPr>
            <p:nvPr/>
          </p:nvSpPr>
          <p:spPr bwMode="gray">
            <a:xfrm>
              <a:off x="1296872" y="2588907"/>
              <a:ext cx="1094232" cy="536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4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熟手帶生手</a:t>
              </a:r>
              <a:endParaRPr kumimoji="0" lang="en-US" altLang="zh-TW" sz="2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4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教學相交流</a:t>
              </a:r>
              <a:endParaRPr kumimoji="0" lang="en-US" altLang="zh-TW" sz="2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207"/>
            <p:cNvSpPr txBox="1">
              <a:spLocks noChangeArrowheads="1"/>
            </p:cNvSpPr>
            <p:nvPr/>
          </p:nvSpPr>
          <p:spPr bwMode="gray">
            <a:xfrm>
              <a:off x="4524085" y="2576292"/>
              <a:ext cx="1094232" cy="536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4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明師開講堂</a:t>
              </a:r>
              <a:endParaRPr kumimoji="0" lang="en-US" altLang="zh-TW" sz="2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4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共備創深意</a:t>
              </a:r>
              <a:endParaRPr kumimoji="0" lang="en-US" altLang="zh-TW" sz="2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206"/>
            <p:cNvSpPr txBox="1">
              <a:spLocks noChangeArrowheads="1"/>
            </p:cNvSpPr>
            <p:nvPr/>
          </p:nvSpPr>
          <p:spPr bwMode="gray">
            <a:xfrm>
              <a:off x="4855047" y="2752034"/>
              <a:ext cx="440530" cy="1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3753158" y="1996544"/>
            <a:ext cx="2430255" cy="80791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lvl="1">
              <a:lnSpc>
                <a:spcPct val="100000"/>
              </a:lnSpc>
            </a:pPr>
            <a:r>
              <a:rPr lang="zh-TW" altLang="zh-TW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策略入課堂</a:t>
            </a:r>
            <a:endParaRPr lang="en-US" altLang="zh-TW" sz="2400" b="1" u="sng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TW" altLang="zh-TW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學習動起來</a:t>
            </a:r>
            <a:endParaRPr lang="en-US" altLang="zh-TW" sz="2400" b="1" u="sng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88001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展榮20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6678</TotalTime>
  <Words>1655</Words>
  <Application>Microsoft Office PowerPoint</Application>
  <PresentationFormat>如螢幕大小 (4:3)</PresentationFormat>
  <Paragraphs>243</Paragraphs>
  <Slides>15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15</vt:i4>
      </vt:variant>
    </vt:vector>
  </HeadingPairs>
  <TitlesOfParts>
    <vt:vector size="31" baseType="lpstr">
      <vt:lpstr>華康中黑體(P)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3</vt:lpstr>
      <vt:lpstr>自訂設計</vt:lpstr>
      <vt:lpstr>1_自訂設計</vt:lpstr>
      <vt:lpstr>2_自訂設計</vt:lpstr>
      <vt:lpstr>4_Office 佈景主題</vt:lpstr>
      <vt:lpstr>1_Office 佈景主題</vt:lpstr>
      <vt:lpstr>展榮2003</vt:lpstr>
      <vt:lpstr>PowerPoint 簡報</vt:lpstr>
      <vt:lpstr>PowerPoint 簡報</vt:lpstr>
      <vt:lpstr>PowerPoint 簡報</vt:lpstr>
      <vt:lpstr>PowerPoint 簡報</vt:lpstr>
      <vt:lpstr>PowerPoint 簡報</vt:lpstr>
      <vt:lpstr>學校本位課程-生活美學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~感謝聆聽~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Sophia</dc:creator>
  <cp:lastModifiedBy>劉亮宏</cp:lastModifiedBy>
  <cp:revision>146</cp:revision>
  <cp:lastPrinted>2019-02-18T08:10:15Z</cp:lastPrinted>
  <dcterms:created xsi:type="dcterms:W3CDTF">2018-03-27T14:30:38Z</dcterms:created>
  <dcterms:modified xsi:type="dcterms:W3CDTF">2019-05-22T01:00:15Z</dcterms:modified>
</cp:coreProperties>
</file>