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6" r:id="rId3"/>
    <p:sldId id="291" r:id="rId4"/>
    <p:sldId id="302" r:id="rId5"/>
    <p:sldId id="303" r:id="rId6"/>
    <p:sldId id="285" r:id="rId7"/>
    <p:sldId id="304" r:id="rId8"/>
    <p:sldId id="305" r:id="rId9"/>
    <p:sldId id="306" r:id="rId10"/>
    <p:sldId id="307" r:id="rId11"/>
    <p:sldId id="309" r:id="rId12"/>
    <p:sldId id="284" r:id="rId13"/>
    <p:sldId id="310" r:id="rId14"/>
    <p:sldId id="311" r:id="rId15"/>
    <p:sldId id="312" r:id="rId16"/>
    <p:sldId id="283" r:id="rId17"/>
    <p:sldId id="313" r:id="rId18"/>
    <p:sldId id="263" r:id="rId19"/>
    <p:sldId id="314" r:id="rId20"/>
    <p:sldId id="315" r:id="rId21"/>
    <p:sldId id="316" r:id="rId22"/>
    <p:sldId id="317" r:id="rId23"/>
    <p:sldId id="318" r:id="rId2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8355" autoAdjust="0"/>
  </p:normalViewPr>
  <p:slideViewPr>
    <p:cSldViewPr snapToGrid="0">
      <p:cViewPr varScale="1">
        <p:scale>
          <a:sx n="87" d="100"/>
          <a:sy n="87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2019/6/26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2019/6/26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14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89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42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57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2019/6/26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41232" y="504713"/>
            <a:ext cx="7767227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文澳國小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期末校務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66824" y="3056068"/>
            <a:ext cx="4609449" cy="9144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 smtClean="0">
                <a:solidFill>
                  <a:srgbClr val="00B0F0"/>
                </a:solidFill>
                <a:latin typeface="Salesforce Sans"/>
                <a:sym typeface="Salesforce Sans"/>
              </a:rPr>
              <a:t>教務處報告事項</a:t>
            </a:r>
            <a:endParaRPr lang="zh-TW" altLang="en-US" sz="4800" dirty="0">
              <a:solidFill>
                <a:srgbClr val="00B0F0"/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lvl="0" indent="-892175">
              <a:buNone/>
            </a:pPr>
            <a:r>
              <a:rPr lang="zh-TW" altLang="en-US" sz="3600" dirty="0"/>
              <a:t>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請老師們應依教育部「國民小學及國民中學學生成績評量準則」及「澎湖縣國民小學及國民中學學生成績評量要點」辦理，學生各定期及日常考查成績紀錄表應至少</a:t>
            </a:r>
            <a:r>
              <a:rPr lang="zh-TW" altLang="zh-TW" sz="3600" b="1" dirty="0">
                <a:solidFill>
                  <a:srgbClr val="FF0000"/>
                </a:solidFill>
              </a:rPr>
              <a:t>保存一年</a:t>
            </a:r>
            <a:r>
              <a:rPr lang="zh-TW" altLang="zh-TW" sz="3600" dirty="0"/>
              <a:t>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706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590894" y="363556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提案討論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提案一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44613" lvl="0" indent="-1344613">
              <a:buNone/>
            </a:pPr>
            <a:r>
              <a:rPr lang="zh-TW" altLang="en-US" sz="3200" dirty="0"/>
              <a:t>案由</a:t>
            </a:r>
            <a:r>
              <a:rPr lang="zh-TW" altLang="en-US" sz="3200" dirty="0" smtClean="0"/>
              <a:t>：本校身心障礙學生就讀普通班減少班級人數調整。</a:t>
            </a:r>
            <a:endParaRPr lang="en-US" altLang="zh-TW" sz="3200" dirty="0"/>
          </a:p>
          <a:p>
            <a:pPr marL="0" lvl="0" indent="0">
              <a:buNone/>
            </a:pPr>
            <a:r>
              <a:rPr lang="zh-TW" altLang="en-US" sz="3200" dirty="0" smtClean="0"/>
              <a:t>說明：</a:t>
            </a:r>
            <a:endParaRPr lang="en-US" altLang="zh-TW" sz="3200" dirty="0" smtClean="0"/>
          </a:p>
          <a:p>
            <a:pPr marL="363538" lvl="0" indent="-363538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目前班級每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名身心障礙學生減少班級人數</a:t>
            </a:r>
            <a:r>
              <a:rPr lang="en-US" altLang="zh-TW" sz="3200" dirty="0" smtClean="0"/>
              <a:t>2</a:t>
            </a:r>
            <a:r>
              <a:rPr lang="zh-TW" altLang="zh-TW" sz="3200" dirty="0" smtClean="0"/>
              <a:t>人</a:t>
            </a:r>
            <a:r>
              <a:rPr lang="zh-TW" altLang="en-US" sz="3200" dirty="0" smtClean="0"/>
              <a:t>，造成同學年班級人數落差太大。</a:t>
            </a:r>
            <a:endParaRPr lang="en-US" altLang="zh-TW" sz="3200" dirty="0" smtClean="0"/>
          </a:p>
          <a:p>
            <a:pPr marL="0" lv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擬</a:t>
            </a:r>
            <a:r>
              <a:rPr lang="zh-TW" altLang="en-US" sz="3200" dirty="0" smtClean="0"/>
              <a:t>由現行減少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人降為減少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人 </a:t>
            </a:r>
            <a:endParaRPr lang="en-US" altLang="zh-TW" sz="3200" dirty="0" smtClean="0"/>
          </a:p>
          <a:p>
            <a:pPr marL="0" lvl="0" indent="0">
              <a:buNone/>
            </a:pPr>
            <a:r>
              <a:rPr lang="zh-TW" altLang="en-US" sz="3200" dirty="0" smtClean="0"/>
              <a:t>決議</a:t>
            </a:r>
            <a:r>
              <a:rPr lang="zh-TW" altLang="en-US" sz="3200" dirty="0"/>
              <a:t>：</a:t>
            </a:r>
            <a:endParaRPr lang="en-US" altLang="zh-TW" sz="3200" dirty="0" smtClean="0"/>
          </a:p>
          <a:p>
            <a:pPr marL="0" lvl="0" indent="0">
              <a:buNone/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6927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500" dirty="0" smtClean="0">
                <a:sym typeface="Salesforce Sans"/>
              </a:rPr>
              <a:t>設備組</a:t>
            </a:r>
            <a:endParaRPr lang="zh-TW" altLang="en-US" sz="65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1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【設備組】</a:t>
            </a:r>
          </a:p>
          <a:p>
            <a:pPr marL="981075" indent="-9810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sz="3600" dirty="0"/>
              <a:t> 108</a:t>
            </a:r>
            <a:r>
              <a:rPr lang="zh-TW" altLang="zh-TW" sz="3600" dirty="0"/>
              <a:t>學年度教科書預計</a:t>
            </a:r>
            <a:r>
              <a:rPr lang="en-US" altLang="zh-TW" sz="3600" b="1" dirty="0">
                <a:solidFill>
                  <a:srgbClr val="FF0000"/>
                </a:solidFill>
              </a:rPr>
              <a:t>7/8-7/19</a:t>
            </a:r>
            <a:r>
              <a:rPr lang="zh-TW" altLang="zh-TW" sz="3600" b="1" dirty="0">
                <a:solidFill>
                  <a:srgbClr val="FF0000"/>
                </a:solidFill>
              </a:rPr>
              <a:t>到貨</a:t>
            </a:r>
            <a:r>
              <a:rPr lang="zh-TW" altLang="zh-TW" sz="3600" dirty="0"/>
              <a:t>，整理好後會上網公告領書時間。</a:t>
            </a:r>
            <a:endParaRPr lang="en-US" altLang="zh-TW" sz="3600" dirty="0"/>
          </a:p>
          <a:p>
            <a:pPr marL="892175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/>
              <a:t>教科書版本公告在學校網路，需要寫課程計畫的老師可以上網參考。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9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【圖書館】</a:t>
            </a:r>
          </a:p>
          <a:p>
            <a:pPr marL="892175" lvl="0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dirty="0"/>
              <a:t>本週一</a:t>
            </a:r>
            <a:r>
              <a:rPr lang="en-US" altLang="zh-TW" sz="3600" dirty="0"/>
              <a:t>~</a:t>
            </a:r>
            <a:r>
              <a:rPr lang="zh-TW" altLang="zh-TW" sz="3600" dirty="0"/>
              <a:t>四開放借閱十本圖書，於開學後一週內歸還，請老師鼓勵小朋友踴躍借書。</a:t>
            </a:r>
            <a:endParaRPr lang="en-US" altLang="zh-TW" sz="3600" dirty="0"/>
          </a:p>
          <a:p>
            <a:pPr marL="892175" lvl="0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/>
              <a:t>老師可將線上閱讀認證列為暑假作業之一，認證點數達</a:t>
            </a:r>
            <a:r>
              <a:rPr lang="en-US" altLang="zh-TW" sz="3600" dirty="0"/>
              <a:t>500</a:t>
            </a:r>
            <a:r>
              <a:rPr lang="zh-TW" altLang="zh-TW" sz="3600" dirty="0"/>
              <a:t>、</a:t>
            </a:r>
            <a:r>
              <a:rPr lang="en-US" altLang="zh-TW" sz="3600" dirty="0"/>
              <a:t>1000</a:t>
            </a:r>
            <a:r>
              <a:rPr lang="zh-TW" altLang="zh-TW" sz="3600" dirty="0"/>
              <a:t>、</a:t>
            </a:r>
            <a:r>
              <a:rPr lang="en-US" altLang="zh-TW" sz="3600" dirty="0"/>
              <a:t>1500……</a:t>
            </a:r>
            <a:r>
              <a:rPr lang="zh-TW" altLang="zh-TW" sz="3600" dirty="0"/>
              <a:t>點以上的小朋友將於期末公開頒獎，頒給圖書禮卷</a:t>
            </a:r>
            <a:r>
              <a:rPr lang="en-US" altLang="zh-TW" sz="3600" dirty="0"/>
              <a:t>100</a:t>
            </a:r>
            <a:r>
              <a:rPr lang="zh-TW" altLang="zh-TW" sz="3600" dirty="0"/>
              <a:t>元。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2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【圖書館】</a:t>
            </a:r>
          </a:p>
          <a:p>
            <a:pPr marL="892175" lvl="0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dirty="0"/>
              <a:t>台中閱讀認證網點數達</a:t>
            </a:r>
            <a:r>
              <a:rPr lang="en-US" altLang="zh-TW" sz="3600" dirty="0"/>
              <a:t>300</a:t>
            </a:r>
            <a:r>
              <a:rPr lang="zh-TW" altLang="zh-TW" sz="3600" dirty="0"/>
              <a:t>點，可換取綠繡眼徽章；達</a:t>
            </a:r>
            <a:r>
              <a:rPr lang="en-US" altLang="zh-TW" sz="3600" dirty="0"/>
              <a:t>1500</a:t>
            </a:r>
            <a:r>
              <a:rPr lang="zh-TW" altLang="zh-TW" sz="3600" dirty="0"/>
              <a:t>點，可換取紅嘴黑鵯徽章。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9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500" dirty="0" smtClean="0">
                <a:sym typeface="Salesforce Sans"/>
              </a:rPr>
              <a:t>資訊組</a:t>
            </a:r>
            <a:endParaRPr lang="zh-TW" altLang="en-US" sz="65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93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dirty="0"/>
              <a:t>因為舊的學務系統台中市已不再維護，本校將於</a:t>
            </a:r>
            <a:r>
              <a:rPr lang="en-US" altLang="zh-TW" sz="3600" dirty="0"/>
              <a:t>108</a:t>
            </a:r>
            <a:r>
              <a:rPr lang="zh-TW" altLang="zh-TW" sz="3600" dirty="0"/>
              <a:t>年</a:t>
            </a:r>
            <a:r>
              <a:rPr lang="en-US" altLang="zh-TW" sz="3600" dirty="0"/>
              <a:t>8</a:t>
            </a:r>
            <a:r>
              <a:rPr lang="zh-TW" altLang="zh-TW" sz="3600" dirty="0"/>
              <a:t>月換成全誼版本的學術系統，請各位老師在</a:t>
            </a:r>
            <a:r>
              <a:rPr lang="en-US" altLang="zh-TW" sz="3600" b="1" dirty="0">
                <a:solidFill>
                  <a:srgbClr val="FF0000"/>
                </a:solidFill>
              </a:rPr>
              <a:t>7</a:t>
            </a:r>
            <a:r>
              <a:rPr lang="zh-TW" altLang="zh-TW" sz="3600" b="1" dirty="0">
                <a:solidFill>
                  <a:srgbClr val="FF0000"/>
                </a:solidFill>
              </a:rPr>
              <a:t>月底前</a:t>
            </a:r>
            <a:r>
              <a:rPr lang="zh-TW" altLang="zh-TW" sz="3600" dirty="0"/>
              <a:t>將所有學生資料的登錄完成，以免資料轉換不完整。</a:t>
            </a:r>
            <a:endParaRPr lang="en-US" altLang="zh-TW" sz="3600" dirty="0"/>
          </a:p>
          <a:p>
            <a:pPr marL="892175" indent="-892175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/>
              <a:t>暑假時間電腦教室若各師課輔時間有使用需求，請儘早至舊</a:t>
            </a:r>
            <a:r>
              <a:rPr lang="en-US" altLang="zh-TW" sz="3600" dirty="0" err="1"/>
              <a:t>SFS3</a:t>
            </a:r>
            <a:r>
              <a:rPr lang="zh-TW" altLang="zh-TW" sz="3600" dirty="0"/>
              <a:t>學務管理系統登錄，有一個寒暑假專用的選項，有衝堂時，有登錄者優先。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2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500" dirty="0" smtClean="0">
                <a:sym typeface="Salesforce Sans"/>
              </a:rPr>
              <a:t>教務主</a:t>
            </a:r>
            <a:r>
              <a:rPr lang="zh-TW" altLang="en-US" sz="6500" dirty="0">
                <a:sym typeface="Salesforce Sans"/>
              </a:rPr>
              <a:t>任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56995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zh-TW" altLang="en-US" sz="3600" dirty="0"/>
              <a:t>一</a:t>
            </a:r>
            <a:r>
              <a:rPr lang="zh-TW" altLang="en-US" sz="3600" b="1" dirty="0"/>
              <a:t>、</a:t>
            </a:r>
            <a:r>
              <a:rPr lang="zh-TW" altLang="en-US" sz="3600" dirty="0"/>
              <a:t>英語教學活動 </a:t>
            </a:r>
          </a:p>
          <a:p>
            <a:pPr marL="0" indent="0">
              <a:buNone/>
              <a:defRPr/>
            </a:pPr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)108.6.5</a:t>
            </a:r>
            <a:r>
              <a:rPr lang="zh-TW" altLang="en-US" sz="3600" dirty="0"/>
              <a:t>辦理端午節闖關活動（全校）。</a:t>
            </a:r>
            <a:endParaRPr lang="en-US" altLang="zh-TW" sz="3600" dirty="0"/>
          </a:p>
          <a:p>
            <a:pPr marL="0" indent="0">
              <a:buNone/>
              <a:defRPr/>
            </a:pPr>
            <a:r>
              <a:rPr lang="en-US" altLang="zh-TW" sz="3600" dirty="0"/>
              <a:t>(</a:t>
            </a:r>
            <a:r>
              <a:rPr lang="zh-TW" altLang="en-US" sz="3600" dirty="0"/>
              <a:t>二</a:t>
            </a:r>
            <a:r>
              <a:rPr lang="en-US" altLang="zh-TW" sz="3600" dirty="0"/>
              <a:t>)</a:t>
            </a:r>
            <a:r>
              <a:rPr lang="zh-TW" altLang="en-US" sz="3600" dirty="0"/>
              <a:t>本學期辦理二次英語單字達人認證（</a:t>
            </a:r>
            <a:r>
              <a:rPr lang="en-US" altLang="zh-TW" sz="3600" dirty="0"/>
              <a:t>3.29</a:t>
            </a:r>
            <a:r>
              <a:rPr lang="zh-TW" altLang="en-US" sz="3600" dirty="0"/>
              <a:t>、</a:t>
            </a:r>
            <a:r>
              <a:rPr lang="en-US" altLang="zh-TW" sz="3600" dirty="0"/>
              <a:t>5.24</a:t>
            </a:r>
            <a:r>
              <a:rPr lang="zh-TW" altLang="en-US" sz="3600" dirty="0"/>
              <a:t>）</a:t>
            </a:r>
            <a:endParaRPr lang="en-US" altLang="zh-TW" sz="3600" dirty="0"/>
          </a:p>
          <a:p>
            <a:pPr marL="0" indent="0">
              <a:buNone/>
              <a:defRPr/>
            </a:pPr>
            <a:r>
              <a:rPr lang="en-US" altLang="zh-TW" sz="3600" dirty="0"/>
              <a:t>(</a:t>
            </a:r>
            <a:r>
              <a:rPr lang="zh-TW" altLang="en-US" sz="3600" dirty="0"/>
              <a:t>三</a:t>
            </a:r>
            <a:r>
              <a:rPr lang="en-US" altLang="zh-TW" sz="3600" dirty="0"/>
              <a:t>)107.1.15</a:t>
            </a:r>
            <a:r>
              <a:rPr lang="zh-TW" altLang="en-US" sz="3600" dirty="0"/>
              <a:t>辦理四</a:t>
            </a:r>
            <a:r>
              <a:rPr lang="en-US" altLang="zh-TW" sz="3600" dirty="0"/>
              <a:t>~</a:t>
            </a:r>
            <a:r>
              <a:rPr lang="zh-TW" altLang="en-US" sz="3600" dirty="0"/>
              <a:t>六年級英語拼字王比賽（學年）</a:t>
            </a:r>
            <a:endParaRPr lang="en-US" altLang="zh-TW" sz="3600" dirty="0"/>
          </a:p>
          <a:p>
            <a:pPr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/>
              <a:t>【</a:t>
            </a:r>
            <a:r>
              <a:rPr lang="zh-TW" altLang="en-US" sz="3600" dirty="0"/>
              <a:t>感謝英語教師團隊的用心及所有參與教師協助</a:t>
            </a:r>
            <a:r>
              <a:rPr lang="en-US" altLang="zh-TW" sz="3600" dirty="0"/>
              <a:t>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3600" dirty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9600" dirty="0"/>
              <a:t> </a:t>
            </a:r>
            <a:endParaRPr lang="zh-TW" altLang="en-US" sz="9600" dirty="0">
              <a:sym typeface="Salesforce Sans"/>
            </a:endParaRPr>
          </a:p>
        </p:txBody>
      </p:sp>
      <p:pic>
        <p:nvPicPr>
          <p:cNvPr id="4" name="Picture 5" descr="http://www.twstudy.com/wp-content/dm/2014/images/20140929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729" y="4274734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2931253" cy="18288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500" dirty="0" smtClean="0">
                <a:sym typeface="Salesforce Sans"/>
              </a:rPr>
              <a:t>教</a:t>
            </a:r>
            <a:r>
              <a:rPr lang="zh-TW" altLang="en-US" sz="6500" dirty="0">
                <a:sym typeface="Salesforce Sans"/>
              </a:rPr>
              <a:t>學</a:t>
            </a:r>
            <a:r>
              <a:rPr lang="zh-TW" altLang="en-US" sz="6500" dirty="0" smtClean="0">
                <a:sym typeface="Salesforce Sans"/>
              </a:rPr>
              <a:t>組</a:t>
            </a:r>
            <a:endParaRPr lang="zh-TW" altLang="en-US" sz="65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069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zh-TW" altLang="en-US" sz="3600" b="1" dirty="0"/>
              <a:t>二、對外比賽成績</a:t>
            </a:r>
            <a:r>
              <a:rPr lang="zh-TW" altLang="en-US" sz="3600" dirty="0"/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800" dirty="0"/>
              <a:t>(</a:t>
            </a:r>
            <a:r>
              <a:rPr lang="zh-TW" altLang="en-US" sz="2800" dirty="0"/>
              <a:t>一</a:t>
            </a:r>
            <a:r>
              <a:rPr lang="en-US" altLang="zh-TW" sz="2800" dirty="0"/>
              <a:t>)</a:t>
            </a:r>
            <a:r>
              <a:rPr lang="zh-TW" altLang="zh-TW" sz="2800" dirty="0"/>
              <a:t>全縣</a:t>
            </a:r>
            <a:r>
              <a:rPr lang="zh-TW" altLang="en-US" sz="2800" dirty="0"/>
              <a:t>英語讀者劇場優等。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zh-TW" sz="2800" dirty="0"/>
              <a:t>全縣</a:t>
            </a:r>
            <a:r>
              <a:rPr lang="zh-TW" altLang="en-US" sz="2800" dirty="0"/>
              <a:t>科學玩具</a:t>
            </a:r>
            <a:r>
              <a:rPr lang="zh-TW" altLang="zh-TW" sz="2800" dirty="0"/>
              <a:t>第</a:t>
            </a:r>
            <a:r>
              <a:rPr lang="zh-TW" altLang="en-US" sz="2800" dirty="0"/>
              <a:t>三</a:t>
            </a:r>
            <a:r>
              <a:rPr lang="zh-TW" altLang="zh-TW" sz="2800" dirty="0"/>
              <a:t>名</a:t>
            </a:r>
            <a:r>
              <a:rPr lang="zh-TW" altLang="en-US" sz="2800" dirty="0"/>
              <a:t>、第七名、入選。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800" dirty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</a:t>
            </a:r>
            <a:r>
              <a:rPr lang="zh-TW" altLang="zh-TW" sz="2800" dirty="0"/>
              <a:t>全縣</a:t>
            </a:r>
            <a:r>
              <a:rPr lang="zh-TW" altLang="en-US" sz="2800" dirty="0"/>
              <a:t>科學展覽佳作。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800" dirty="0"/>
              <a:t>(</a:t>
            </a:r>
            <a:r>
              <a:rPr lang="zh-TW" altLang="en-US" sz="2800" dirty="0"/>
              <a:t>四</a:t>
            </a:r>
            <a:r>
              <a:rPr lang="en-US" altLang="zh-TW" sz="2800" dirty="0"/>
              <a:t>)</a:t>
            </a:r>
            <a:r>
              <a:rPr lang="zh-TW" altLang="zh-TW" sz="2800" dirty="0"/>
              <a:t>全縣</a:t>
            </a:r>
            <a:r>
              <a:rPr lang="zh-TW" altLang="en-US" sz="2800" dirty="0"/>
              <a:t>硬筆字及書法比賽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800" dirty="0"/>
              <a:t>    書法</a:t>
            </a:r>
            <a:r>
              <a:rPr lang="en-US" altLang="zh-TW" sz="2800" dirty="0"/>
              <a:t>(</a:t>
            </a:r>
            <a:r>
              <a:rPr lang="zh-TW" altLang="en-US" sz="2800" dirty="0"/>
              <a:t>硬筆</a:t>
            </a:r>
            <a:r>
              <a:rPr lang="en-US" altLang="zh-TW" sz="2800" dirty="0"/>
              <a:t>)</a:t>
            </a:r>
            <a:r>
              <a:rPr lang="zh-TW" altLang="en-US" sz="2800" dirty="0"/>
              <a:t>：低年級第一名、中年級佳作、高年級佳作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800" dirty="0"/>
              <a:t>    書法</a:t>
            </a:r>
            <a:r>
              <a:rPr lang="en-US" altLang="zh-TW" sz="2800" dirty="0"/>
              <a:t>(</a:t>
            </a:r>
            <a:r>
              <a:rPr lang="zh-TW" altLang="en-US" sz="2800" dirty="0"/>
              <a:t>毛筆</a:t>
            </a:r>
            <a:r>
              <a:rPr lang="en-US" altLang="zh-TW" sz="2800" dirty="0"/>
              <a:t>)</a:t>
            </a:r>
            <a:r>
              <a:rPr lang="zh-TW" altLang="en-US" sz="2800" dirty="0"/>
              <a:t>：中年級佳作、高年級第三名</a:t>
            </a:r>
            <a:endParaRPr lang="en-US" altLang="zh-TW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3200" dirty="0" smtClean="0"/>
              <a:t>  </a:t>
            </a:r>
            <a:r>
              <a:rPr lang="en-US" altLang="zh-TW" sz="3200" dirty="0"/>
              <a:t>【</a:t>
            </a:r>
            <a:r>
              <a:rPr lang="zh-TW" altLang="en-US" sz="3200" dirty="0"/>
              <a:t>感謝所有指導老師的用心與辛勞</a:t>
            </a:r>
            <a:r>
              <a:rPr lang="en-US" altLang="zh-TW" sz="3200" dirty="0"/>
              <a:t>】</a:t>
            </a:r>
            <a:endParaRPr lang="zh-TW" altLang="en-US" sz="3200" dirty="0"/>
          </a:p>
        </p:txBody>
      </p:sp>
      <p:pic>
        <p:nvPicPr>
          <p:cNvPr id="4" name="Picture 5" descr="http://www.twstudy.com/wp-content/dm/2014/images/20140929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8" y="538958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TW" altLang="en-US" sz="3600" dirty="0"/>
              <a:t>三、</a:t>
            </a:r>
            <a:r>
              <a:rPr lang="zh-TW" altLang="en-US" sz="3600" dirty="0" smtClean="0"/>
              <a:t>暑假（</a:t>
            </a:r>
            <a:r>
              <a:rPr lang="en-US" altLang="zh-TW" sz="3600" dirty="0" smtClean="0"/>
              <a:t>7/1-7/2</a:t>
            </a:r>
            <a:r>
              <a:rPr lang="zh-TW" altLang="en-US" sz="3600" dirty="0" smtClean="0"/>
              <a:t>）辦理</a:t>
            </a:r>
            <a:r>
              <a:rPr lang="zh-TW" altLang="en-US" sz="3600" dirty="0"/>
              <a:t>浸潤式英語營。</a:t>
            </a:r>
          </a:p>
          <a:p>
            <a:pPr marL="892175" indent="-892175">
              <a:lnSpc>
                <a:spcPct val="90000"/>
              </a:lnSpc>
              <a:spcBef>
                <a:spcPts val="2400"/>
              </a:spcBef>
              <a:buNone/>
              <a:tabLst>
                <a:tab pos="892175" algn="l"/>
              </a:tabLst>
            </a:pPr>
            <a:r>
              <a:rPr lang="zh-TW" altLang="en-US" sz="3600" dirty="0"/>
              <a:t>四、暑假返校日為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7/31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（三）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未能到校同仁請依請假規定辦理請假手續。十點放學後於校長室召開教師會議。</a:t>
            </a:r>
            <a:endParaRPr lang="en-US" altLang="zh-TW" sz="3600" dirty="0"/>
          </a:p>
          <a:p>
            <a:pPr marL="892175" indent="-892175">
              <a:lnSpc>
                <a:spcPct val="90000"/>
              </a:lnSpc>
              <a:spcBef>
                <a:spcPts val="2400"/>
              </a:spcBef>
              <a:buNone/>
            </a:pPr>
            <a:r>
              <a:rPr lang="zh-TW" altLang="en-US" sz="3600" dirty="0"/>
              <a:t>五、</a:t>
            </a:r>
            <a:r>
              <a:rPr lang="zh-TW" altLang="zh-TW" sz="3600" dirty="0"/>
              <a:t>寒暑假備課三天，包含上、下學期開學前一週之全校備課日，請老師至辦公室填寫備課日誌；本次暑假全校備課日訂</a:t>
            </a:r>
            <a:r>
              <a:rPr lang="zh-TW" altLang="zh-TW" sz="3600" dirty="0" smtClean="0"/>
              <a:t>於</a:t>
            </a:r>
            <a:r>
              <a:rPr lang="en-US" altLang="zh-TW" sz="3600" dirty="0" smtClean="0"/>
              <a:t>8/29</a:t>
            </a:r>
            <a:r>
              <a:rPr lang="zh-TW" altLang="en-US" sz="3600" dirty="0" smtClean="0"/>
              <a:t>（</a:t>
            </a:r>
            <a:r>
              <a:rPr lang="zh-TW" altLang="zh-TW" sz="3600" dirty="0" smtClean="0"/>
              <a:t>星期</a:t>
            </a:r>
            <a:r>
              <a:rPr lang="zh-TW" altLang="en-US" sz="3600" dirty="0" smtClean="0"/>
              <a:t>四）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若無法到校備課者，請依請假規定辦理請假手續。</a:t>
            </a:r>
          </a:p>
        </p:txBody>
      </p:sp>
    </p:spTree>
    <p:extLst>
      <p:ext uri="{BB962C8B-B14F-4D97-AF65-F5344CB8AC3E}">
        <p14:creationId xmlns:p14="http://schemas.microsoft.com/office/powerpoint/2010/main" val="35125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804863">
              <a:buNone/>
            </a:pPr>
            <a:r>
              <a:rPr lang="zh-TW" altLang="en-US" sz="3600" dirty="0"/>
              <a:t>六</a:t>
            </a:r>
            <a:r>
              <a:rPr lang="zh-TW" altLang="zh-TW" sz="3600" dirty="0"/>
              <a:t>、經典會考</a:t>
            </a:r>
            <a:r>
              <a:rPr lang="en-US" altLang="zh-TW" sz="3600" dirty="0" smtClean="0"/>
              <a:t>6/29</a:t>
            </a:r>
            <a:r>
              <a:rPr lang="zh-TW" altLang="en-US" sz="3600" dirty="0" smtClean="0"/>
              <a:t>（</a:t>
            </a:r>
            <a:r>
              <a:rPr lang="zh-TW" altLang="zh-TW" sz="3600" dirty="0" smtClean="0"/>
              <a:t>六</a:t>
            </a:r>
            <a:r>
              <a:rPr lang="zh-TW" altLang="en-US" sz="3600" dirty="0" smtClean="0"/>
              <a:t>）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8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30</a:t>
            </a:r>
            <a:r>
              <a:rPr lang="zh-TW" altLang="zh-TW" sz="3600" dirty="0" smtClean="0"/>
              <a:t>考試</a:t>
            </a:r>
            <a:r>
              <a:rPr lang="zh-TW" altLang="zh-TW" sz="3600" dirty="0"/>
              <a:t>，請協助的主襄試老師準時到達指定地點。請擔任外場主試的老師</a:t>
            </a:r>
            <a:r>
              <a:rPr lang="zh-TW" altLang="zh-TW" sz="3600" dirty="0" smtClean="0"/>
              <a:t>於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6/28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（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）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30</a:t>
            </a:r>
            <a:r>
              <a:rPr lang="zh-TW" altLang="zh-TW" sz="3600" dirty="0" smtClean="0"/>
              <a:t>至</a:t>
            </a:r>
            <a:r>
              <a:rPr lang="zh-TW" altLang="zh-TW" sz="3600" dirty="0"/>
              <a:t>校長室進行簡單說明及領卷。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七</a:t>
            </a:r>
            <a:r>
              <a:rPr lang="zh-TW" altLang="zh-TW" sz="3600" dirty="0"/>
              <a:t>、</a:t>
            </a:r>
            <a:r>
              <a:rPr lang="en-US" altLang="zh-TW" sz="3600" dirty="0" smtClean="0"/>
              <a:t>8/28</a:t>
            </a:r>
            <a:r>
              <a:rPr lang="zh-TW" altLang="en-US" sz="3600" dirty="0" smtClean="0"/>
              <a:t>（三）</a:t>
            </a:r>
            <a:r>
              <a:rPr lang="en-US" altLang="zh-TW" sz="3600" dirty="0" smtClean="0"/>
              <a:t>9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00</a:t>
            </a:r>
            <a:r>
              <a:rPr lang="zh-TW" altLang="zh-TW" sz="3600" dirty="0" smtClean="0"/>
              <a:t>召開</a:t>
            </a:r>
            <a:r>
              <a:rPr lang="zh-TW" altLang="zh-TW" sz="3600" dirty="0"/>
              <a:t>行政人員會議。</a:t>
            </a:r>
          </a:p>
          <a:p>
            <a:pPr marL="0" indent="0">
              <a:buNone/>
            </a:pPr>
            <a:r>
              <a:rPr lang="zh-TW" altLang="en-US" sz="3600" dirty="0"/>
              <a:t>八</a:t>
            </a:r>
            <a:r>
              <a:rPr lang="zh-TW" altLang="zh-TW" sz="3600" dirty="0"/>
              <a:t>、</a:t>
            </a:r>
            <a:r>
              <a:rPr lang="en-US" altLang="zh-TW" sz="3600" dirty="0" smtClean="0"/>
              <a:t>8/29</a:t>
            </a:r>
            <a:r>
              <a:rPr lang="zh-TW" altLang="en-US" sz="3600" dirty="0" smtClean="0"/>
              <a:t>（四）</a:t>
            </a:r>
            <a:r>
              <a:rPr lang="en-US" altLang="zh-TW" sz="3600" dirty="0" smtClean="0"/>
              <a:t>9</a:t>
            </a:r>
            <a:r>
              <a:rPr lang="zh-TW" altLang="en-US" sz="3600" dirty="0"/>
              <a:t>：</a:t>
            </a:r>
            <a:r>
              <a:rPr lang="en-US" altLang="zh-TW" sz="3600" dirty="0"/>
              <a:t>00</a:t>
            </a:r>
            <a:r>
              <a:rPr lang="zh-TW" altLang="zh-TW" sz="3600" dirty="0" smtClean="0"/>
              <a:t>召開</a:t>
            </a:r>
            <a:r>
              <a:rPr lang="zh-TW" altLang="zh-TW" sz="3600" dirty="0"/>
              <a:t>全校教師會議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九、請各學年於</a:t>
            </a:r>
            <a:r>
              <a:rPr lang="en-US" altLang="zh-TW" sz="3600" smtClean="0"/>
              <a:t>6/28</a:t>
            </a:r>
            <a:r>
              <a:rPr lang="zh-TW" altLang="en-US" sz="3600" smtClean="0"/>
              <a:t>提報</a:t>
            </a:r>
            <a:r>
              <a:rPr lang="zh-TW" altLang="en-US" sz="3600" dirty="0" smtClean="0"/>
              <a:t>一名平時教學優良教師名單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134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74827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804863">
              <a:buNone/>
            </a:pPr>
            <a:r>
              <a:rPr lang="zh-TW" altLang="en-US" sz="3600" dirty="0"/>
              <a:t>預告</a:t>
            </a:r>
            <a:endParaRPr lang="en-US" altLang="zh-TW" sz="3600" dirty="0"/>
          </a:p>
          <a:p>
            <a:pPr marL="804863" indent="-804863">
              <a:buNone/>
            </a:pPr>
            <a:r>
              <a:rPr lang="zh-TW" altLang="en-US" sz="3200" dirty="0"/>
              <a:t>一</a:t>
            </a:r>
            <a:r>
              <a:rPr lang="zh-TW" altLang="zh-TW" sz="3200" dirty="0"/>
              <a:t>、</a:t>
            </a:r>
            <a:r>
              <a:rPr lang="en-US" altLang="zh-TW" sz="3200" dirty="0"/>
              <a:t>108</a:t>
            </a:r>
            <a:r>
              <a:rPr lang="zh-TW" altLang="en-US" sz="3200" dirty="0"/>
              <a:t>學年觀課時間</a:t>
            </a:r>
            <a:endParaRPr lang="en-US" altLang="zh-TW" sz="3200" dirty="0"/>
          </a:p>
          <a:p>
            <a:pPr marL="804863" indent="-804863">
              <a:buNone/>
            </a:pPr>
            <a:r>
              <a:rPr lang="zh-TW" altLang="en-US" sz="3200" dirty="0"/>
              <a:t>上學期：</a:t>
            </a:r>
            <a:r>
              <a:rPr lang="en-US" altLang="zh-TW" sz="3200" dirty="0"/>
              <a:t>2</a:t>
            </a:r>
            <a:r>
              <a:rPr lang="zh-TW" altLang="en-US" sz="3200" dirty="0"/>
              <a:t>、</a:t>
            </a:r>
            <a:r>
              <a:rPr lang="en-US" altLang="zh-TW" sz="3200" dirty="0"/>
              <a:t>4</a:t>
            </a:r>
            <a:r>
              <a:rPr lang="zh-TW" altLang="en-US" sz="3200" dirty="0"/>
              <a:t>、</a:t>
            </a:r>
            <a:r>
              <a:rPr lang="en-US" altLang="zh-TW" sz="3200" dirty="0"/>
              <a:t>6</a:t>
            </a:r>
            <a:r>
              <a:rPr lang="zh-TW" altLang="en-US" sz="3200" dirty="0"/>
              <a:t>年級導師、新進同仁及代理教師</a:t>
            </a:r>
            <a:endParaRPr lang="en-US" altLang="zh-TW" sz="3200" dirty="0"/>
          </a:p>
          <a:p>
            <a:pPr marL="804863" indent="-804863">
              <a:buNone/>
            </a:pPr>
            <a:r>
              <a:rPr lang="zh-TW" altLang="en-US" sz="3200" dirty="0"/>
              <a:t>下學期：</a:t>
            </a:r>
            <a:r>
              <a:rPr lang="en-US" altLang="zh-TW" sz="3200" dirty="0"/>
              <a:t>1</a:t>
            </a:r>
            <a:r>
              <a:rPr lang="zh-TW" altLang="en-US" sz="3200" dirty="0"/>
              <a:t>、</a:t>
            </a:r>
            <a:r>
              <a:rPr lang="en-US" altLang="zh-TW" sz="3200" dirty="0"/>
              <a:t>3</a:t>
            </a:r>
            <a:r>
              <a:rPr lang="zh-TW" altLang="en-US" sz="3200" dirty="0"/>
              <a:t>、</a:t>
            </a:r>
            <a:r>
              <a:rPr lang="en-US" altLang="zh-TW" sz="3200" dirty="0"/>
              <a:t>5</a:t>
            </a:r>
            <a:r>
              <a:rPr lang="zh-TW" altLang="en-US" sz="3200" dirty="0"/>
              <a:t>年級</a:t>
            </a:r>
            <a:r>
              <a:rPr lang="zh-TW" altLang="en-US" sz="3200" dirty="0" smtClean="0"/>
              <a:t>導師（非</a:t>
            </a:r>
            <a:r>
              <a:rPr lang="zh-TW" altLang="en-US" sz="3200" dirty="0"/>
              <a:t>新進</a:t>
            </a:r>
            <a:r>
              <a:rPr lang="zh-TW" altLang="en-US" sz="3200" dirty="0" smtClean="0"/>
              <a:t>同仁）、</a:t>
            </a:r>
            <a:r>
              <a:rPr lang="zh-TW" altLang="en-US" sz="3200" dirty="0"/>
              <a:t>其餘科任教師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二</a:t>
            </a:r>
            <a:r>
              <a:rPr lang="zh-TW" altLang="zh-TW" sz="3200" dirty="0"/>
              <a:t>、</a:t>
            </a:r>
            <a:r>
              <a:rPr lang="en-US" altLang="zh-TW" sz="3200" dirty="0"/>
              <a:t>108</a:t>
            </a:r>
            <a:r>
              <a:rPr lang="zh-TW" altLang="en-US" sz="3200" dirty="0"/>
              <a:t>學年度</a:t>
            </a:r>
            <a:r>
              <a:rPr lang="zh-TW" altLang="en-US" sz="3200" b="1" dirty="0">
                <a:solidFill>
                  <a:srgbClr val="FF0000"/>
                </a:solidFill>
              </a:rPr>
              <a:t>配課情形</a:t>
            </a:r>
            <a:r>
              <a:rPr lang="zh-TW" altLang="en-US" sz="3200" dirty="0"/>
              <a:t>如果順利會在</a:t>
            </a:r>
            <a:r>
              <a:rPr lang="zh-TW" altLang="en-US" sz="3200" b="1" dirty="0">
                <a:solidFill>
                  <a:srgbClr val="FF0000"/>
                </a:solidFill>
              </a:rPr>
              <a:t>全校返校日告知</a:t>
            </a:r>
            <a:r>
              <a:rPr lang="zh-TW" altLang="zh-TW" sz="3200" dirty="0"/>
              <a:t>。</a:t>
            </a:r>
          </a:p>
          <a:p>
            <a:pPr marL="804863" indent="-804863">
              <a:buNone/>
            </a:pPr>
            <a:r>
              <a:rPr lang="zh-TW" altLang="en-US" sz="3200" dirty="0"/>
              <a:t>三</a:t>
            </a:r>
            <a:r>
              <a:rPr lang="zh-TW" altLang="zh-TW" sz="3200" dirty="0"/>
              <a:t>、</a:t>
            </a:r>
            <a:r>
              <a:rPr lang="en-US" altLang="zh-TW" sz="3200" dirty="0"/>
              <a:t>108</a:t>
            </a:r>
            <a:r>
              <a:rPr lang="zh-TW" altLang="en-US" sz="3200" dirty="0"/>
              <a:t>學年度每人至少參加一次教育處「務必派員」參加的研習，尤其是領綱研習</a:t>
            </a:r>
            <a:r>
              <a:rPr lang="zh-TW" altLang="zh-TW" sz="3200" dirty="0"/>
              <a:t>。</a:t>
            </a:r>
            <a:endParaRPr lang="zh-TW" altLang="en-US" sz="3200" dirty="0"/>
          </a:p>
          <a:p>
            <a:pPr marL="0" indent="0">
              <a:buNone/>
            </a:pPr>
            <a:endParaRPr lang="zh-TW" altLang="en-US" sz="36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8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本學期擔任命題的老師，請將試卷答案上傳至【共用資料夾／教務處／行政組織</a:t>
            </a:r>
            <a:r>
              <a:rPr lang="en-US" altLang="zh-TW" sz="3600" dirty="0"/>
              <a:t>/</a:t>
            </a:r>
            <a:r>
              <a:rPr lang="zh-TW" altLang="zh-TW" sz="3600" dirty="0"/>
              <a:t>教學組／評量試卷上傳</a:t>
            </a:r>
            <a:r>
              <a:rPr lang="en-US" altLang="zh-TW" sz="3600" dirty="0"/>
              <a:t>/107</a:t>
            </a:r>
            <a:r>
              <a:rPr lang="zh-TW" altLang="zh-TW" sz="3600" dirty="0"/>
              <a:t>學年度第</a:t>
            </a:r>
            <a:r>
              <a:rPr lang="en-US" altLang="zh-TW" sz="3600" dirty="0"/>
              <a:t>2</a:t>
            </a:r>
            <a:r>
              <a:rPr lang="zh-TW" altLang="zh-TW" sz="3600" dirty="0"/>
              <a:t>學期】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92175">
              <a:buNone/>
            </a:pPr>
            <a:r>
              <a:rPr lang="zh-TW" altLang="en-US" sz="3600" dirty="0"/>
              <a:t>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這學期作業抽閱已完成，請各位老師記得在自己的任教科目簽名，並觀看參閱評閱者的建議。自下學年度開始，</a:t>
            </a:r>
            <a:r>
              <a:rPr lang="zh-TW" altLang="zh-TW" sz="3600" dirty="0">
                <a:solidFill>
                  <a:srgbClr val="FF0000"/>
                </a:solidFill>
              </a:rPr>
              <a:t>作業調閱採全班送件，調閱者自行抽閱學生作業</a:t>
            </a:r>
            <a:r>
              <a:rPr lang="zh-TW" altLang="zh-TW" sz="3600" dirty="0" smtClean="0"/>
              <a:t>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3600" dirty="0" smtClean="0"/>
              <a:t> </a:t>
            </a:r>
            <a:endParaRPr lang="zh-TW" altLang="en-US" sz="36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1336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/>
              <a:t>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全國經典會考校內報名截止日為</a:t>
            </a:r>
            <a:r>
              <a:rPr lang="en-US" altLang="zh-TW" sz="3600" dirty="0"/>
              <a:t>6/26(</a:t>
            </a:r>
            <a:r>
              <a:rPr lang="zh-TW" altLang="zh-TW" sz="3600" dirty="0"/>
              <a:t>三</a:t>
            </a:r>
            <a:r>
              <a:rPr lang="en-US" altLang="zh-TW" sz="3600" dirty="0"/>
              <a:t>)</a:t>
            </a:r>
            <a:r>
              <a:rPr lang="zh-TW" altLang="zh-TW" sz="3600" dirty="0"/>
              <a:t>，請各位導師注意報名時間，今年報名費調漲成</a:t>
            </a:r>
            <a:r>
              <a:rPr lang="en-US" altLang="zh-TW" sz="3600" dirty="0"/>
              <a:t>1~2</a:t>
            </a:r>
            <a:r>
              <a:rPr lang="zh-TW" altLang="zh-TW" sz="3600" dirty="0"/>
              <a:t>段</a:t>
            </a:r>
            <a:r>
              <a:rPr lang="en-US" altLang="zh-TW" sz="3600" dirty="0"/>
              <a:t>400</a:t>
            </a:r>
            <a:r>
              <a:rPr lang="zh-TW" altLang="zh-TW" sz="3600" dirty="0"/>
              <a:t>元。</a:t>
            </a:r>
            <a:endParaRPr lang="en-US" altLang="zh-TW" sz="3600" dirty="0"/>
          </a:p>
          <a:p>
            <a:pPr marL="804863" indent="-804863">
              <a:buNone/>
            </a:pPr>
            <a:r>
              <a:rPr lang="zh-TW" altLang="en-US" sz="3600" dirty="0"/>
              <a:t>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補救教學進行時，要記得拍照。這學期感謝老師們的協助，我們繼續朝著「補救真正需要補救的學生」的目標邁進。新學年度會改成以班級為單位，各班導師都要上去補救系統確認自己班級的學生狀況，不管有無</a:t>
            </a:r>
            <a:r>
              <a:rPr lang="zh-TW" altLang="zh-TW" sz="3600" dirty="0" smtClean="0"/>
              <a:t>個案</a:t>
            </a:r>
            <a:r>
              <a:rPr lang="zh-TW" altLang="en-US" sz="3600" dirty="0" smtClean="0"/>
              <a:t>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3600" dirty="0" smtClean="0"/>
              <a:t> </a:t>
            </a:r>
            <a:endParaRPr lang="zh-TW" altLang="en-US" sz="36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0642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/>
              <a:t>五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下學年度四五預計辦理閩南語朗讀比賽，請各位老師可請學生開始準備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892175" indent="-892175">
              <a:buNone/>
            </a:pPr>
            <a:r>
              <a:rPr lang="zh-TW" altLang="en-US" sz="3600" dirty="0" smtClean="0">
                <a:sym typeface="Salesforce Sans"/>
              </a:rPr>
              <a:t>六、</a:t>
            </a:r>
            <a:r>
              <a:rPr lang="zh-TW" altLang="zh-TW" sz="3600" dirty="0"/>
              <a:t>國小綜合活動學習領域教師關鍵能力</a:t>
            </a:r>
            <a:r>
              <a:rPr lang="en-US" altLang="zh-TW" sz="3600" dirty="0"/>
              <a:t>36</a:t>
            </a:r>
            <a:r>
              <a:rPr lang="zh-TW" altLang="zh-TW" sz="3600" dirty="0"/>
              <a:t>小時研習之「實體課程</a:t>
            </a:r>
            <a:r>
              <a:rPr lang="en-US" altLang="zh-TW" sz="3600" dirty="0"/>
              <a:t>15</a:t>
            </a:r>
            <a:r>
              <a:rPr lang="zh-TW" altLang="zh-TW" sz="3600"/>
              <a:t>小時培訓研習」實施計畫，請尚未取得資格授課的老師務必要參加。</a:t>
            </a:r>
            <a:endParaRPr lang="zh-TW" altLang="en-US" sz="36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052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500" dirty="0">
                <a:sym typeface="Salesforce Sans"/>
              </a:rPr>
              <a:t>註冊</a:t>
            </a:r>
            <a:r>
              <a:rPr lang="zh-TW" altLang="en-US" sz="6500" dirty="0" smtClean="0">
                <a:sym typeface="Salesforce Sans"/>
              </a:rPr>
              <a:t>組</a:t>
            </a:r>
            <a:endParaRPr lang="zh-TW" altLang="en-US" sz="65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872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學籍紀錄表的異動欄要詳</a:t>
            </a:r>
            <a:r>
              <a:rPr lang="zh-TW" altLang="zh-TW" sz="3600" dirty="0" smtClean="0"/>
              <a:t>填</a:t>
            </a:r>
            <a:r>
              <a:rPr lang="zh-TW" altLang="en-US" sz="3600" dirty="0" smtClean="0"/>
              <a:t>（</a:t>
            </a:r>
            <a:r>
              <a:rPr lang="zh-TW" altLang="zh-TW" sz="3600" dirty="0" smtClean="0"/>
              <a:t>本校</a:t>
            </a:r>
            <a:r>
              <a:rPr lang="zh-TW" altLang="zh-TW" sz="3600" dirty="0"/>
              <a:t>學生轉進學號</a:t>
            </a:r>
            <a:r>
              <a:rPr lang="zh-TW" altLang="zh-TW" sz="3600" dirty="0" smtClean="0"/>
              <a:t>不變</a:t>
            </a:r>
            <a:r>
              <a:rPr lang="zh-TW" altLang="en-US" sz="3600" dirty="0" smtClean="0"/>
              <a:t>）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892175" indent="-892175">
              <a:buNone/>
            </a:pPr>
            <a:r>
              <a:rPr lang="zh-TW" altLang="en-US" sz="3600" dirty="0" smtClean="0">
                <a:sym typeface="Salesforce Sans"/>
              </a:rPr>
              <a:t>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、</a:t>
            </a:r>
            <a:r>
              <a:rPr lang="zh-TW" altLang="zh-TW" sz="3600" dirty="0"/>
              <a:t>二、四年級因重新編班，請各班導師</a:t>
            </a:r>
            <a:r>
              <a:rPr lang="zh-TW" altLang="zh-TW" sz="3600" dirty="0" smtClean="0"/>
              <a:t>於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下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星期一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7/1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）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前</a:t>
            </a:r>
            <a:r>
              <a:rPr lang="zh-TW" altLang="zh-TW" sz="3600" dirty="0"/>
              <a:t>將學籍紀錄表、橡皮章交回註冊組，各班學生男女分開按照名次排列儲存</a:t>
            </a:r>
            <a:r>
              <a:rPr lang="zh-TW" altLang="zh-TW" sz="3600" dirty="0" smtClean="0"/>
              <a:t>在</a:t>
            </a:r>
            <a:r>
              <a:rPr lang="en-US" altLang="zh-TW" sz="3600" dirty="0" smtClean="0"/>
              <a:t>【</a:t>
            </a:r>
            <a:r>
              <a:rPr lang="zh-TW" altLang="zh-TW" sz="3600" dirty="0" smtClean="0"/>
              <a:t>共用資料</a:t>
            </a:r>
            <a:r>
              <a:rPr lang="zh-TW" altLang="en-US" sz="3600" dirty="0" smtClean="0"/>
              <a:t>夾→</a:t>
            </a:r>
            <a:r>
              <a:rPr lang="zh-TW" altLang="zh-TW" sz="3600" dirty="0" smtClean="0"/>
              <a:t>行政</a:t>
            </a:r>
            <a:r>
              <a:rPr lang="zh-TW" altLang="zh-TW" sz="3600" dirty="0"/>
              <a:t>資料填寫</a:t>
            </a:r>
            <a:r>
              <a:rPr lang="zh-TW" altLang="zh-TW" sz="3600" dirty="0" smtClean="0"/>
              <a:t>一覽表</a:t>
            </a:r>
            <a:r>
              <a:rPr lang="zh-TW" altLang="en-US" sz="3600" dirty="0" smtClean="0"/>
              <a:t>→</a:t>
            </a:r>
            <a:r>
              <a:rPr lang="zh-TW" altLang="zh-TW" sz="3600" dirty="0" smtClean="0"/>
              <a:t>二</a:t>
            </a:r>
            <a:r>
              <a:rPr lang="zh-TW" altLang="zh-TW" sz="3600" dirty="0"/>
              <a:t>、四年級編班</a:t>
            </a:r>
            <a:r>
              <a:rPr lang="zh-TW" altLang="zh-TW" sz="3600" dirty="0" smtClean="0"/>
              <a:t>名冊</a:t>
            </a:r>
            <a:r>
              <a:rPr lang="en-US" altLang="zh-TW" sz="3600" dirty="0" smtClean="0"/>
              <a:t>】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以利編班。</a:t>
            </a:r>
            <a:endParaRPr lang="zh-TW" altLang="en-US" sz="36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091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>
              <a:buNone/>
            </a:pPr>
            <a:r>
              <a:rPr lang="zh-TW" altLang="en-US" sz="3600" dirty="0"/>
              <a:t>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轉出學生步驟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pPr marL="1255713" indent="-1255713">
              <a:buNone/>
            </a:pPr>
            <a:r>
              <a:rPr lang="zh-TW" altLang="en-US" sz="3600" dirty="0" smtClean="0"/>
              <a:t>　　</a:t>
            </a:r>
            <a:r>
              <a:rPr lang="en-US" altLang="zh-TW" sz="3600" dirty="0" smtClean="0"/>
              <a:t>1.</a:t>
            </a:r>
            <a:r>
              <a:rPr lang="zh-TW" altLang="zh-TW" sz="3600" dirty="0" smtClean="0"/>
              <a:t>家長</a:t>
            </a:r>
            <a:r>
              <a:rPr lang="zh-TW" altLang="zh-TW" sz="3600" dirty="0"/>
              <a:t>對導師提出，填寫轉學</a:t>
            </a:r>
            <a:r>
              <a:rPr lang="zh-TW" altLang="zh-TW" sz="3600" dirty="0" smtClean="0"/>
              <a:t>申請表</a:t>
            </a:r>
            <a:r>
              <a:rPr lang="zh-TW" altLang="en-US" sz="3600" dirty="0" smtClean="0"/>
              <a:t>（</a:t>
            </a:r>
            <a:r>
              <a:rPr lang="zh-TW" altLang="zh-TW" sz="3600" dirty="0" smtClean="0"/>
              <a:t>新</a:t>
            </a:r>
            <a:r>
              <a:rPr lang="zh-TW" altLang="zh-TW" sz="3600" dirty="0"/>
              <a:t>就讀縣市、</a:t>
            </a:r>
            <a:r>
              <a:rPr lang="zh-TW" altLang="zh-TW" sz="3600" dirty="0" smtClean="0"/>
              <a:t>學校</a:t>
            </a:r>
            <a:r>
              <a:rPr lang="zh-TW" altLang="en-US" sz="3600" dirty="0" smtClean="0"/>
              <a:t>、</a:t>
            </a:r>
            <a:r>
              <a:rPr lang="zh-TW" altLang="zh-TW" sz="3600" dirty="0" smtClean="0"/>
              <a:t>戶籍地址</a:t>
            </a:r>
            <a:r>
              <a:rPr lang="zh-TW" altLang="en-US" sz="3600" dirty="0" smtClean="0"/>
              <a:t>）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pPr marL="892175" indent="-892175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2.</a:t>
            </a:r>
            <a:r>
              <a:rPr lang="zh-TW" altLang="zh-TW" sz="3600" dirty="0" smtClean="0"/>
              <a:t>導師</a:t>
            </a:r>
            <a:r>
              <a:rPr lang="zh-TW" altLang="zh-TW" sz="3600" dirty="0"/>
              <a:t>向註冊組提出並將學生橡皮章交予註冊</a:t>
            </a:r>
            <a:r>
              <a:rPr lang="zh-TW" altLang="zh-TW" sz="3600" dirty="0" smtClean="0"/>
              <a:t>組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pPr marL="1255713" indent="-1255713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3.</a:t>
            </a:r>
            <a:r>
              <a:rPr lang="zh-TW" altLang="zh-TW" sz="3600" dirty="0" smtClean="0"/>
              <a:t>註冊</a:t>
            </a:r>
            <a:r>
              <a:rPr lang="zh-TW" altLang="zh-TW" sz="3600" dirty="0"/>
              <a:t>組將轉學證明書交予導師或家長，學生家長於</a:t>
            </a:r>
            <a:r>
              <a:rPr lang="zh-TW" altLang="zh-TW" sz="3600" b="1" dirty="0">
                <a:solidFill>
                  <a:srgbClr val="FF0000"/>
                </a:solidFill>
              </a:rPr>
              <a:t>三日內</a:t>
            </a:r>
            <a:r>
              <a:rPr lang="zh-TW" altLang="zh-TW" sz="3600" dirty="0"/>
              <a:t>前往轉入學校</a:t>
            </a:r>
            <a:r>
              <a:rPr lang="zh-TW" altLang="zh-TW" sz="3600" dirty="0" smtClean="0"/>
              <a:t>報到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pPr marL="892175" indent="-892175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4.</a:t>
            </a:r>
            <a:r>
              <a:rPr lang="zh-TW" altLang="zh-TW" sz="3600" dirty="0" smtClean="0"/>
              <a:t>手續</a:t>
            </a:r>
            <a:r>
              <a:rPr lang="zh-TW" altLang="zh-TW" sz="3600" dirty="0"/>
              <a:t>完成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41578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13"/>
          <p:cNvSpPr txBox="1">
            <a:spLocks/>
          </p:cNvSpPr>
          <p:nvPr/>
        </p:nvSpPr>
        <p:spPr>
          <a:xfrm>
            <a:off x="623944" y="1266939"/>
            <a:ext cx="11144922" cy="4122641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lvl="0" indent="-892175">
              <a:buNone/>
            </a:pPr>
            <a:r>
              <a:rPr lang="zh-TW" altLang="en-US" sz="3600" dirty="0"/>
              <a:t>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/>
              <a:t>擔任</a:t>
            </a:r>
            <a:r>
              <a:rPr lang="en-US" altLang="zh-TW" sz="3600" dirty="0"/>
              <a:t>108</a:t>
            </a:r>
            <a:r>
              <a:rPr lang="zh-TW" altLang="zh-TW" sz="3600" dirty="0"/>
              <a:t>學年度一、三、五年級的級任導師，請在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7/26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（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五</a:t>
            </a:r>
            <a:r>
              <a:rPr lang="zh-TW" altLang="en-US" sz="3600" b="1" dirty="0">
                <a:solidFill>
                  <a:srgbClr val="FF0000"/>
                </a:solidFill>
              </a:rPr>
              <a:t>）</a:t>
            </a:r>
            <a:r>
              <a:rPr lang="zh-TW" altLang="zh-TW" sz="3600" dirty="0" smtClean="0"/>
              <a:t>在</a:t>
            </a:r>
            <a:r>
              <a:rPr lang="zh-TW" altLang="zh-TW" sz="3600" b="1" dirty="0">
                <a:solidFill>
                  <a:srgbClr val="FF0000"/>
                </a:solidFill>
              </a:rPr>
              <a:t>視聽教室</a:t>
            </a:r>
            <a:r>
              <a:rPr lang="zh-TW" altLang="zh-TW" sz="3600" dirty="0"/>
              <a:t>抽學生，未到者由註冊組代</a:t>
            </a:r>
            <a:r>
              <a:rPr lang="zh-TW" altLang="zh-TW" sz="3600" dirty="0" smtClean="0"/>
              <a:t>抽</a:t>
            </a:r>
            <a:r>
              <a:rPr lang="zh-TW" altLang="en-US" sz="3600" dirty="0" smtClean="0"/>
              <a:t>（</a:t>
            </a:r>
            <a:r>
              <a:rPr lang="zh-TW" altLang="zh-TW" sz="3600" dirty="0" smtClean="0"/>
              <a:t>可委託</a:t>
            </a:r>
            <a:r>
              <a:rPr lang="zh-TW" altLang="en-US" sz="3600" dirty="0"/>
              <a:t>）</a:t>
            </a:r>
            <a:r>
              <a:rPr lang="zh-TW" altLang="zh-TW" sz="3600" dirty="0" smtClean="0"/>
              <a:t>。 </a:t>
            </a:r>
            <a:endParaRPr lang="zh-TW" altLang="zh-TW" sz="3600" dirty="0"/>
          </a:p>
          <a:p>
            <a:pPr marL="0" indent="804863">
              <a:buNone/>
            </a:pPr>
            <a:r>
              <a:rPr lang="zh-TW" altLang="en-US" sz="3600" b="1" dirty="0" smtClean="0"/>
              <a:t> 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一</a:t>
            </a:r>
            <a:r>
              <a:rPr lang="zh-TW" altLang="zh-TW" sz="3600" b="1" dirty="0">
                <a:solidFill>
                  <a:srgbClr val="FF0000"/>
                </a:solidFill>
              </a:rPr>
              <a:t>年級</a:t>
            </a:r>
            <a:r>
              <a:rPr lang="en-US" altLang="zh-TW" sz="3600" b="1" dirty="0">
                <a:solidFill>
                  <a:srgbClr val="FF0000"/>
                </a:solidFill>
              </a:rPr>
              <a:t>9:30     </a:t>
            </a:r>
            <a:r>
              <a:rPr lang="zh-TW" altLang="zh-TW" sz="3600" b="1" dirty="0">
                <a:solidFill>
                  <a:srgbClr val="FF0000"/>
                </a:solidFill>
              </a:rPr>
              <a:t>三年級</a:t>
            </a:r>
            <a:r>
              <a:rPr lang="en-US" altLang="zh-TW" sz="3600" b="1" dirty="0">
                <a:solidFill>
                  <a:srgbClr val="FF0000"/>
                </a:solidFill>
              </a:rPr>
              <a:t>10:00     </a:t>
            </a:r>
            <a:r>
              <a:rPr lang="zh-TW" altLang="zh-TW" sz="3600" b="1" dirty="0">
                <a:solidFill>
                  <a:srgbClr val="FF0000"/>
                </a:solidFill>
              </a:rPr>
              <a:t>五年級</a:t>
            </a:r>
            <a:r>
              <a:rPr lang="en-US" altLang="zh-TW" sz="3600" b="1" dirty="0">
                <a:solidFill>
                  <a:srgbClr val="FF0000"/>
                </a:solidFill>
              </a:rPr>
              <a:t>10:30 </a:t>
            </a:r>
            <a:endParaRPr lang="en-US" altLang="zh-TW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323</TotalTime>
  <Words>1220</Words>
  <Application>Microsoft Office PowerPoint</Application>
  <PresentationFormat>寬螢幕</PresentationFormat>
  <Paragraphs>75</Paragraphs>
  <Slides>23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Salesforce Sans</vt:lpstr>
      <vt:lpstr>微軟正黑體</vt:lpstr>
      <vt:lpstr>標楷體</vt:lpstr>
      <vt:lpstr>Arial</vt:lpstr>
      <vt:lpstr>大自然插畫 16X9</vt:lpstr>
      <vt:lpstr>文澳國小107學年度第2學期 期末校務會議</vt:lpstr>
      <vt:lpstr>教學組</vt:lpstr>
      <vt:lpstr>PowerPoint 簡報</vt:lpstr>
      <vt:lpstr>PowerPoint 簡報</vt:lpstr>
      <vt:lpstr>PowerPoint 簡報</vt:lpstr>
      <vt:lpstr>註冊組</vt:lpstr>
      <vt:lpstr>PowerPoint 簡報</vt:lpstr>
      <vt:lpstr>PowerPoint 簡報</vt:lpstr>
      <vt:lpstr>PowerPoint 簡報</vt:lpstr>
      <vt:lpstr>PowerPoint 簡報</vt:lpstr>
      <vt:lpstr>PowerPoint 簡報</vt:lpstr>
      <vt:lpstr>設備組</vt:lpstr>
      <vt:lpstr>PowerPoint 簡報</vt:lpstr>
      <vt:lpstr>PowerPoint 簡報</vt:lpstr>
      <vt:lpstr>PowerPoint 簡報</vt:lpstr>
      <vt:lpstr>資訊組</vt:lpstr>
      <vt:lpstr>PowerPoint 簡報</vt:lpstr>
      <vt:lpstr>教務主任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文澳國小107學年度第1學期 期初校務會議</dc:title>
  <dc:creator>wm o</dc:creator>
  <cp:lastModifiedBy>wm o</cp:lastModifiedBy>
  <cp:revision>80</cp:revision>
  <dcterms:created xsi:type="dcterms:W3CDTF">2018-09-04T01:17:37Z</dcterms:created>
  <dcterms:modified xsi:type="dcterms:W3CDTF">2019-06-26T03:10:15Z</dcterms:modified>
</cp:coreProperties>
</file>