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0" r:id="rId3"/>
    <p:sldId id="289" r:id="rId4"/>
    <p:sldId id="290" r:id="rId5"/>
    <p:sldId id="292" r:id="rId6"/>
    <p:sldId id="293" r:id="rId7"/>
    <p:sldId id="294" r:id="rId8"/>
    <p:sldId id="295" r:id="rId9"/>
    <p:sldId id="296" r:id="rId10"/>
    <p:sldId id="297" r:id="rId11"/>
    <p:sldId id="306" r:id="rId12"/>
    <p:sldId id="298" r:id="rId13"/>
    <p:sldId id="299" r:id="rId14"/>
    <p:sldId id="300" r:id="rId15"/>
    <p:sldId id="307" r:id="rId16"/>
    <p:sldId id="274" r:id="rId17"/>
    <p:sldId id="286" r:id="rId18"/>
    <p:sldId id="287" r:id="rId19"/>
    <p:sldId id="288" r:id="rId20"/>
    <p:sldId id="308" r:id="rId21"/>
    <p:sldId id="301" r:id="rId22"/>
    <p:sldId id="312" r:id="rId23"/>
    <p:sldId id="313" r:id="rId24"/>
    <p:sldId id="314" r:id="rId25"/>
    <p:sldId id="309" r:id="rId26"/>
    <p:sldId id="278" r:id="rId27"/>
    <p:sldId id="280" r:id="rId28"/>
    <p:sldId id="279" r:id="rId29"/>
    <p:sldId id="282" r:id="rId30"/>
    <p:sldId id="310" r:id="rId31"/>
    <p:sldId id="311" r:id="rId32"/>
    <p:sldId id="305" r:id="rId33"/>
    <p:sldId id="285" r:id="rId34"/>
    <p:sldId id="283" r:id="rId35"/>
    <p:sldId id="266" r:id="rId3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2074">
          <p15:clr>
            <a:srgbClr val="A4A3A4"/>
          </p15:clr>
        </p15:guide>
        <p15:guide id="3" pos="2880">
          <p15:clr>
            <a:srgbClr val="A4A3A4"/>
          </p15:clr>
        </p15:guide>
        <p15:guide id="4" pos="4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FF"/>
    <a:srgbClr val="FFFF65"/>
    <a:srgbClr val="FF99FF"/>
    <a:srgbClr val="66CCFF"/>
    <a:srgbClr val="FFFF99"/>
    <a:srgbClr val="808080"/>
    <a:srgbClr val="FFF0C1"/>
    <a:srgbClr val="FFEDB3"/>
    <a:srgbClr val="FFD24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2" autoAdjust="0"/>
    <p:restoredTop sz="95494" autoAdjust="0"/>
  </p:normalViewPr>
  <p:slideViewPr>
    <p:cSldViewPr snapToObjects="1">
      <p:cViewPr varScale="1">
        <p:scale>
          <a:sx n="114" d="100"/>
          <a:sy n="114" d="100"/>
        </p:scale>
        <p:origin x="252" y="78"/>
      </p:cViewPr>
      <p:guideLst>
        <p:guide orient="horz" pos="1620"/>
        <p:guide orient="horz" pos="2074"/>
        <p:guide pos="2880"/>
        <p:guide pos="476"/>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6FBAD-7A31-46CF-94A3-0ABDBCC39C01}" type="datetimeFigureOut">
              <a:rPr lang="zh-CN" altLang="en-US" smtClean="0"/>
              <a:t>2019/9/4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4FFB-CC12-4CCB-9182-28F52B85277D}" type="slidenum">
              <a:rPr lang="zh-CN" altLang="en-US" smtClean="0"/>
              <a:t>‹#›</a:t>
            </a:fld>
            <a:endParaRPr lang="zh-CN" altLang="en-US"/>
          </a:p>
        </p:txBody>
      </p:sp>
    </p:spTree>
    <p:extLst>
      <p:ext uri="{BB962C8B-B14F-4D97-AF65-F5344CB8AC3E}">
        <p14:creationId xmlns:p14="http://schemas.microsoft.com/office/powerpoint/2010/main" val="100242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背景.jpg"/>
          <p:cNvPicPr>
            <a:picLocks noChangeAspect="1"/>
          </p:cNvPicPr>
          <p:nvPr userDrawn="1"/>
        </p:nvPicPr>
        <p:blipFill>
          <a:blip r:embed="rId2" cstate="print"/>
          <a:srcRect r="2304" b="7492"/>
          <a:stretch>
            <a:fillRect/>
          </a:stretch>
        </p:blipFill>
        <p:spPr>
          <a:xfrm>
            <a:off x="-36512" y="0"/>
            <a:ext cx="9180512" cy="5143500"/>
          </a:xfrm>
          <a:prstGeom prst="rect">
            <a:avLst/>
          </a:prstGeom>
        </p:spPr>
      </p:pic>
      <p:pic>
        <p:nvPicPr>
          <p:cNvPr id="8" name="图片 7" descr="黑板-空.png"/>
          <p:cNvPicPr>
            <a:picLocks noChangeAspect="1"/>
          </p:cNvPicPr>
          <p:nvPr userDrawn="1"/>
        </p:nvPicPr>
        <p:blipFill>
          <a:blip r:embed="rId3" cstate="print"/>
          <a:srcRect l="19395" t="4956" b="17785"/>
          <a:stretch>
            <a:fillRect/>
          </a:stretch>
        </p:blipFill>
        <p:spPr>
          <a:xfrm>
            <a:off x="269776" y="23895"/>
            <a:ext cx="8604449" cy="4580157"/>
          </a:xfrm>
          <a:prstGeom prst="rect">
            <a:avLst/>
          </a:prstGeom>
        </p:spPr>
      </p:pic>
      <p:pic>
        <p:nvPicPr>
          <p:cNvPr id="9" name="图片 8" descr="叶子.png"/>
          <p:cNvPicPr>
            <a:picLocks noChangeAspect="1"/>
          </p:cNvPicPr>
          <p:nvPr userDrawn="1"/>
        </p:nvPicPr>
        <p:blipFill>
          <a:blip r:embed="rId4" cstate="print"/>
          <a:srcRect l="54369" b="60821"/>
          <a:stretch>
            <a:fillRect/>
          </a:stretch>
        </p:blipFill>
        <p:spPr>
          <a:xfrm>
            <a:off x="6084168" y="0"/>
            <a:ext cx="3059832" cy="1707654"/>
          </a:xfrm>
          <a:prstGeom prst="rect">
            <a:avLst/>
          </a:prstGeom>
        </p:spPr>
      </p:pic>
      <p:pic>
        <p:nvPicPr>
          <p:cNvPr id="10" name="图片 9" descr="桌子.png"/>
          <p:cNvPicPr>
            <a:picLocks noChangeAspect="1"/>
          </p:cNvPicPr>
          <p:nvPr userDrawn="1"/>
        </p:nvPicPr>
        <p:blipFill>
          <a:blip r:embed="rId5" cstate="print"/>
          <a:srcRect t="80530" r="40938"/>
          <a:stretch>
            <a:fillRect/>
          </a:stretch>
        </p:blipFill>
        <p:spPr>
          <a:xfrm>
            <a:off x="-36512" y="4294870"/>
            <a:ext cx="3960440" cy="848630"/>
          </a:xfrm>
          <a:prstGeom prst="rect">
            <a:avLst/>
          </a:prstGeom>
        </p:spPr>
      </p:pic>
      <p:pic>
        <p:nvPicPr>
          <p:cNvPr id="11" name="图片 10" descr="粉笔画.png"/>
          <p:cNvPicPr>
            <a:picLocks noChangeAspect="1"/>
          </p:cNvPicPr>
          <p:nvPr userDrawn="1"/>
        </p:nvPicPr>
        <p:blipFill>
          <a:blip r:embed="rId6" cstate="print"/>
          <a:srcRect l="49934" t="39179" b="17915"/>
          <a:stretch>
            <a:fillRect/>
          </a:stretch>
        </p:blipFill>
        <p:spPr>
          <a:xfrm>
            <a:off x="5184068" y="2537826"/>
            <a:ext cx="3357242" cy="1870128"/>
          </a:xfrm>
          <a:prstGeom prst="rect">
            <a:avLst/>
          </a:prstGeom>
        </p:spPr>
      </p:pic>
      <p:pic>
        <p:nvPicPr>
          <p:cNvPr id="12" name="图片 11" descr="书本.png"/>
          <p:cNvPicPr>
            <a:picLocks noChangeAspect="1"/>
          </p:cNvPicPr>
          <p:nvPr userDrawn="1"/>
        </p:nvPicPr>
        <p:blipFill>
          <a:blip r:embed="rId7" cstate="print"/>
          <a:stretch>
            <a:fillRect/>
          </a:stretch>
        </p:blipFill>
        <p:spPr>
          <a:xfrm>
            <a:off x="431540" y="4011910"/>
            <a:ext cx="1053034" cy="900000"/>
          </a:xfrm>
          <a:prstGeom prst="rect">
            <a:avLst/>
          </a:prstGeom>
        </p:spPr>
      </p:pic>
      <p:pic>
        <p:nvPicPr>
          <p:cNvPr id="13" name="图片 12" descr="钟.PNG"/>
          <p:cNvPicPr>
            <a:picLocks noChangeAspect="1"/>
          </p:cNvPicPr>
          <p:nvPr userDrawn="1"/>
        </p:nvPicPr>
        <p:blipFill>
          <a:blip r:embed="rId8" cstate="print"/>
          <a:stretch>
            <a:fillRect/>
          </a:stretch>
        </p:blipFill>
        <p:spPr>
          <a:xfrm>
            <a:off x="1862386" y="4272318"/>
            <a:ext cx="536449" cy="512065"/>
          </a:xfrm>
          <a:prstGeom prst="rect">
            <a:avLst/>
          </a:prstGeom>
        </p:spPr>
      </p:pic>
      <p:pic>
        <p:nvPicPr>
          <p:cNvPr id="14" name="图片 13" descr="铅笔筒.PNG"/>
          <p:cNvPicPr>
            <a:picLocks noChangeAspect="1"/>
          </p:cNvPicPr>
          <p:nvPr userDrawn="1"/>
        </p:nvPicPr>
        <p:blipFill>
          <a:blip r:embed="rId9" cstate="print"/>
          <a:stretch>
            <a:fillRect/>
          </a:stretch>
        </p:blipFill>
        <p:spPr>
          <a:xfrm>
            <a:off x="1420426" y="4031525"/>
            <a:ext cx="710185" cy="768098"/>
          </a:xfrm>
          <a:prstGeom prst="rect">
            <a:avLst/>
          </a:prstGeom>
        </p:spPr>
      </p:pic>
      <p:pic>
        <p:nvPicPr>
          <p:cNvPr id="15" name="图片 14" descr="眼镜.PNG"/>
          <p:cNvPicPr>
            <a:picLocks noChangeAspect="1"/>
          </p:cNvPicPr>
          <p:nvPr userDrawn="1"/>
        </p:nvPicPr>
        <p:blipFill>
          <a:blip r:embed="rId10" cstate="print"/>
          <a:stretch>
            <a:fillRect/>
          </a:stretch>
        </p:blipFill>
        <p:spPr>
          <a:xfrm>
            <a:off x="2598136" y="4658383"/>
            <a:ext cx="546415" cy="252000"/>
          </a:xfrm>
          <a:prstGeom prst="rect">
            <a:avLst/>
          </a:prstGeom>
        </p:spPr>
      </p:pic>
      <p:pic>
        <p:nvPicPr>
          <p:cNvPr id="19" name="图片 18" descr="贴贴子4张（空）.png"/>
          <p:cNvPicPr>
            <a:picLocks noChangeAspect="1"/>
          </p:cNvPicPr>
          <p:nvPr/>
        </p:nvPicPr>
        <p:blipFill>
          <a:blip r:embed="rId11" cstate="print"/>
          <a:srcRect t="33018" r="77449" b="52860"/>
          <a:stretch>
            <a:fillRect/>
          </a:stretch>
        </p:blipFill>
        <p:spPr>
          <a:xfrm>
            <a:off x="728490" y="483518"/>
            <a:ext cx="1512168" cy="615496"/>
          </a:xfrm>
          <a:prstGeom prst="rect">
            <a:avLst/>
          </a:prstGeom>
        </p:spPr>
      </p:pic>
      <p:pic>
        <p:nvPicPr>
          <p:cNvPr id="21" name="图片 20" descr="贴贴子4张（空）.png"/>
          <p:cNvPicPr>
            <a:picLocks/>
          </p:cNvPicPr>
          <p:nvPr/>
        </p:nvPicPr>
        <p:blipFill>
          <a:blip r:embed="rId11" cstate="print"/>
          <a:srcRect l="6702" t="47905" r="86794" b="38897"/>
          <a:stretch>
            <a:fillRect/>
          </a:stretch>
        </p:blipFill>
        <p:spPr>
          <a:xfrm rot="21420000">
            <a:off x="2000565" y="731480"/>
            <a:ext cx="432000" cy="5921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descr="背景.jpg"/>
          <p:cNvPicPr>
            <a:picLocks noChangeAspect="1"/>
          </p:cNvPicPr>
          <p:nvPr userDrawn="1"/>
        </p:nvPicPr>
        <p:blipFill>
          <a:blip r:embed="rId2" cstate="print"/>
          <a:srcRect r="2304" b="7492"/>
          <a:stretch>
            <a:fillRect/>
          </a:stretch>
        </p:blipFill>
        <p:spPr>
          <a:xfrm>
            <a:off x="-36512" y="0"/>
            <a:ext cx="9180512" cy="5143500"/>
          </a:xfrm>
          <a:prstGeom prst="rect">
            <a:avLst/>
          </a:prstGeom>
        </p:spPr>
      </p:pic>
      <p:pic>
        <p:nvPicPr>
          <p:cNvPr id="8" name="图片 7" descr="黑板-空.png"/>
          <p:cNvPicPr>
            <a:picLocks/>
          </p:cNvPicPr>
          <p:nvPr userDrawn="1"/>
        </p:nvPicPr>
        <p:blipFill>
          <a:blip r:embed="rId3" cstate="print"/>
          <a:srcRect l="23089" t="4956" r="4833" b="20641"/>
          <a:stretch>
            <a:fillRect/>
          </a:stretch>
        </p:blipFill>
        <p:spPr>
          <a:xfrm>
            <a:off x="458595" y="571500"/>
            <a:ext cx="8226810" cy="4572000"/>
          </a:xfrm>
          <a:prstGeom prst="rect">
            <a:avLst/>
          </a:prstGeom>
        </p:spPr>
      </p:pic>
      <p:pic>
        <p:nvPicPr>
          <p:cNvPr id="10" name="图片 9" descr="照片夹.png"/>
          <p:cNvPicPr>
            <a:picLocks noChangeAspect="1"/>
          </p:cNvPicPr>
          <p:nvPr userDrawn="1"/>
        </p:nvPicPr>
        <p:blipFill>
          <a:blip r:embed="rId4" cstate="print"/>
          <a:srcRect r="66645" b="79232"/>
          <a:stretch>
            <a:fillRect/>
          </a:stretch>
        </p:blipFill>
        <p:spPr>
          <a:xfrm flipH="1">
            <a:off x="4860032" y="-372337"/>
            <a:ext cx="4664304" cy="188767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descr="背景.jpg"/>
          <p:cNvPicPr>
            <a:picLocks noChangeAspect="1"/>
          </p:cNvPicPr>
          <p:nvPr userDrawn="1"/>
        </p:nvPicPr>
        <p:blipFill>
          <a:blip r:embed="rId2" cstate="print"/>
          <a:srcRect r="2304" b="7492"/>
          <a:stretch>
            <a:fillRect/>
          </a:stretch>
        </p:blipFill>
        <p:spPr>
          <a:xfrm>
            <a:off x="-36512" y="0"/>
            <a:ext cx="9180512" cy="5143500"/>
          </a:xfrm>
          <a:prstGeom prst="rect">
            <a:avLst/>
          </a:prstGeom>
        </p:spPr>
      </p:pic>
      <p:pic>
        <p:nvPicPr>
          <p:cNvPr id="8" name="图片 7" descr="黑板-空.png"/>
          <p:cNvPicPr>
            <a:picLocks/>
          </p:cNvPicPr>
          <p:nvPr userDrawn="1"/>
        </p:nvPicPr>
        <p:blipFill>
          <a:blip r:embed="rId3" cstate="print"/>
          <a:srcRect l="23089" t="4956" r="4833" b="20641"/>
          <a:stretch>
            <a:fillRect/>
          </a:stretch>
        </p:blipFill>
        <p:spPr>
          <a:xfrm>
            <a:off x="458595" y="571500"/>
            <a:ext cx="8226810" cy="4572000"/>
          </a:xfrm>
          <a:prstGeom prst="rect">
            <a:avLst/>
          </a:prstGeom>
        </p:spPr>
      </p:pic>
      <p:pic>
        <p:nvPicPr>
          <p:cNvPr id="9" name="图片 8" descr="叶子.png"/>
          <p:cNvPicPr>
            <a:picLocks noChangeAspect="1"/>
          </p:cNvPicPr>
          <p:nvPr userDrawn="1"/>
        </p:nvPicPr>
        <p:blipFill>
          <a:blip r:embed="rId4" cstate="print"/>
          <a:srcRect l="54369" b="60821"/>
          <a:stretch>
            <a:fillRect/>
          </a:stretch>
        </p:blipFill>
        <p:spPr>
          <a:xfrm>
            <a:off x="6084168" y="0"/>
            <a:ext cx="3059832" cy="170765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FE2A453-1E8F-4D06-9CF2-B832E33BC177}" type="datetimeFigureOut">
              <a:rPr lang="zh-CN" altLang="en-US" smtClean="0"/>
              <a:pPr/>
              <a:t>2019/9/4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21310C-15A3-48E8-8852-003B1EFFFCBE}" type="slidenum">
              <a:rPr lang="zh-CN" altLang="en-US" smtClean="0"/>
              <a:pPr/>
              <a:t>‹#›</a:t>
            </a:fld>
            <a:endParaRPr lang="zh-CN" altLang="en-US"/>
          </a:p>
        </p:txBody>
      </p:sp>
      <p:pic>
        <p:nvPicPr>
          <p:cNvPr id="6" name="图片 5" descr="黑板-空.png"/>
          <p:cNvPicPr>
            <a:picLocks/>
          </p:cNvPicPr>
          <p:nvPr userDrawn="1"/>
        </p:nvPicPr>
        <p:blipFill>
          <a:blip r:embed="rId2" cstate="print"/>
          <a:srcRect l="27894" t="16016" r="10599" b="29537"/>
          <a:stretch>
            <a:fillRect/>
          </a:stretch>
        </p:blipFill>
        <p:spPr>
          <a:xfrm>
            <a:off x="0" y="0"/>
            <a:ext cx="9144000" cy="5143500"/>
          </a:xfrm>
          <a:prstGeom prst="rect">
            <a:avLst/>
          </a:prstGeom>
        </p:spPr>
      </p:pic>
      <p:pic>
        <p:nvPicPr>
          <p:cNvPr id="7" name="图片 6" descr="叶子.png"/>
          <p:cNvPicPr>
            <a:picLocks noChangeAspect="1"/>
          </p:cNvPicPr>
          <p:nvPr userDrawn="1"/>
        </p:nvPicPr>
        <p:blipFill>
          <a:blip r:embed="rId3" cstate="print"/>
          <a:srcRect l="54369" b="60821"/>
          <a:stretch>
            <a:fillRect/>
          </a:stretch>
        </p:blipFill>
        <p:spPr>
          <a:xfrm>
            <a:off x="6084168" y="0"/>
            <a:ext cx="3059832" cy="170765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FE2A453-1E8F-4D06-9CF2-B832E33BC177}" type="datetimeFigureOut">
              <a:rPr lang="zh-CN" altLang="en-US" smtClean="0"/>
              <a:pPr/>
              <a:t>2019/9/4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21310C-15A3-48E8-8852-003B1EFFFCBE}"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E2A453-1E8F-4D06-9CF2-B832E33BC177}" type="datetimeFigureOut">
              <a:rPr lang="zh-CN" altLang="en-US" smtClean="0"/>
              <a:pPr/>
              <a:t>2019/9/4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21310C-15A3-48E8-8852-003B1EFFFCBE}" type="slidenum">
              <a:rPr lang="zh-CN" altLang="en-US" smtClean="0"/>
              <a:pPr/>
              <a:t>‹#›</a:t>
            </a:fld>
            <a:endParaRPr lang="zh-CN" altLang="en-US"/>
          </a:p>
        </p:txBody>
      </p:sp>
      <p:pic>
        <p:nvPicPr>
          <p:cNvPr id="5" name="图片 4" descr="背景.jpg"/>
          <p:cNvPicPr>
            <a:picLocks noChangeAspect="1"/>
          </p:cNvPicPr>
          <p:nvPr userDrawn="1"/>
        </p:nvPicPr>
        <p:blipFill>
          <a:blip r:embed="rId2" cstate="print"/>
          <a:srcRect r="2304" b="7492"/>
          <a:stretch>
            <a:fillRect/>
          </a:stretch>
        </p:blipFill>
        <p:spPr>
          <a:xfrm>
            <a:off x="-36512" y="0"/>
            <a:ext cx="9180512" cy="5143500"/>
          </a:xfrm>
          <a:prstGeom prst="rect">
            <a:avLst/>
          </a:prstGeom>
        </p:spPr>
      </p:pic>
      <p:pic>
        <p:nvPicPr>
          <p:cNvPr id="6" name="图片 5" descr="黑板-空.png"/>
          <p:cNvPicPr>
            <a:picLocks/>
          </p:cNvPicPr>
          <p:nvPr userDrawn="1"/>
        </p:nvPicPr>
        <p:blipFill>
          <a:blip r:embed="rId3" cstate="print"/>
          <a:srcRect l="23089" t="4956" r="4833" b="20641"/>
          <a:stretch>
            <a:fillRect/>
          </a:stretch>
        </p:blipFill>
        <p:spPr>
          <a:xfrm>
            <a:off x="458595" y="571500"/>
            <a:ext cx="8226810" cy="4572000"/>
          </a:xfrm>
          <a:prstGeom prst="rect">
            <a:avLst/>
          </a:prstGeom>
        </p:spPr>
      </p:pic>
      <p:pic>
        <p:nvPicPr>
          <p:cNvPr id="8" name="图片 7" descr="照片夹.png"/>
          <p:cNvPicPr>
            <a:picLocks noChangeAspect="1"/>
          </p:cNvPicPr>
          <p:nvPr userDrawn="1"/>
        </p:nvPicPr>
        <p:blipFill>
          <a:blip r:embed="rId4" cstate="print"/>
          <a:srcRect r="66645" b="79232"/>
          <a:stretch>
            <a:fillRect/>
          </a:stretch>
        </p:blipFill>
        <p:spPr>
          <a:xfrm flipH="1">
            <a:off x="4860032" y="-372337"/>
            <a:ext cx="4664304" cy="188767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E2A453-1E8F-4D06-9CF2-B832E33BC177}" type="datetimeFigureOut">
              <a:rPr lang="zh-CN" altLang="en-US" smtClean="0"/>
              <a:pPr/>
              <a:t>2019/9/4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21310C-15A3-48E8-8852-003B1EFFFCB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6" r:id="rId5"/>
    <p:sldLayoutId id="214748365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hool.phc.edu.tw/"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pair.nknu.edu.tw/literacy/Default.aspx"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背景.jpg"/>
          <p:cNvPicPr>
            <a:picLocks noChangeAspect="1"/>
          </p:cNvPicPr>
          <p:nvPr/>
        </p:nvPicPr>
        <p:blipFill>
          <a:blip r:embed="rId2" cstate="print"/>
          <a:srcRect r="2304" b="7492"/>
          <a:stretch>
            <a:fillRect/>
          </a:stretch>
        </p:blipFill>
        <p:spPr>
          <a:xfrm>
            <a:off x="-36512" y="0"/>
            <a:ext cx="9180512" cy="5143500"/>
          </a:xfrm>
          <a:prstGeom prst="rect">
            <a:avLst/>
          </a:prstGeom>
        </p:spPr>
      </p:pic>
      <p:pic>
        <p:nvPicPr>
          <p:cNvPr id="6" name="图片 5" descr="黑板-空.png"/>
          <p:cNvPicPr>
            <a:picLocks noChangeAspect="1"/>
          </p:cNvPicPr>
          <p:nvPr/>
        </p:nvPicPr>
        <p:blipFill>
          <a:blip r:embed="rId3" cstate="print"/>
          <a:srcRect l="19395" t="4956" b="17785"/>
          <a:stretch>
            <a:fillRect/>
          </a:stretch>
        </p:blipFill>
        <p:spPr>
          <a:xfrm>
            <a:off x="269776" y="23895"/>
            <a:ext cx="8604449" cy="4580157"/>
          </a:xfrm>
          <a:prstGeom prst="rect">
            <a:avLst/>
          </a:prstGeom>
        </p:spPr>
      </p:pic>
      <p:pic>
        <p:nvPicPr>
          <p:cNvPr id="8" name="图片 7" descr="叶子.png"/>
          <p:cNvPicPr>
            <a:picLocks noChangeAspect="1"/>
          </p:cNvPicPr>
          <p:nvPr/>
        </p:nvPicPr>
        <p:blipFill>
          <a:blip r:embed="rId4" cstate="print"/>
          <a:srcRect l="54369" b="60821"/>
          <a:stretch>
            <a:fillRect/>
          </a:stretch>
        </p:blipFill>
        <p:spPr>
          <a:xfrm>
            <a:off x="6084168" y="0"/>
            <a:ext cx="3059832" cy="1707654"/>
          </a:xfrm>
          <a:prstGeom prst="rect">
            <a:avLst/>
          </a:prstGeom>
        </p:spPr>
      </p:pic>
      <p:pic>
        <p:nvPicPr>
          <p:cNvPr id="16" name="图片 15" descr="桌子.png"/>
          <p:cNvPicPr>
            <a:picLocks noChangeAspect="1"/>
          </p:cNvPicPr>
          <p:nvPr/>
        </p:nvPicPr>
        <p:blipFill>
          <a:blip r:embed="rId5" cstate="print"/>
          <a:srcRect t="80530" r="40938"/>
          <a:stretch>
            <a:fillRect/>
          </a:stretch>
        </p:blipFill>
        <p:spPr>
          <a:xfrm>
            <a:off x="-36512" y="4294870"/>
            <a:ext cx="3960440" cy="848630"/>
          </a:xfrm>
          <a:prstGeom prst="rect">
            <a:avLst/>
          </a:prstGeom>
        </p:spPr>
      </p:pic>
      <p:pic>
        <p:nvPicPr>
          <p:cNvPr id="17" name="图片 16" descr="粉笔画.png"/>
          <p:cNvPicPr>
            <a:picLocks noChangeAspect="1"/>
          </p:cNvPicPr>
          <p:nvPr/>
        </p:nvPicPr>
        <p:blipFill>
          <a:blip r:embed="rId6" cstate="print"/>
          <a:srcRect l="49934" t="39179" b="17915"/>
          <a:stretch>
            <a:fillRect/>
          </a:stretch>
        </p:blipFill>
        <p:spPr>
          <a:xfrm>
            <a:off x="5184068" y="2537826"/>
            <a:ext cx="3357242" cy="1870128"/>
          </a:xfrm>
          <a:prstGeom prst="rect">
            <a:avLst/>
          </a:prstGeom>
        </p:spPr>
      </p:pic>
      <p:pic>
        <p:nvPicPr>
          <p:cNvPr id="12" name="图片 11" descr="书本.png"/>
          <p:cNvPicPr>
            <a:picLocks noChangeAspect="1"/>
          </p:cNvPicPr>
          <p:nvPr/>
        </p:nvPicPr>
        <p:blipFill>
          <a:blip r:embed="rId7" cstate="print"/>
          <a:stretch>
            <a:fillRect/>
          </a:stretch>
        </p:blipFill>
        <p:spPr>
          <a:xfrm>
            <a:off x="431540" y="4011910"/>
            <a:ext cx="1053034" cy="900000"/>
          </a:xfrm>
          <a:prstGeom prst="rect">
            <a:avLst/>
          </a:prstGeom>
        </p:spPr>
      </p:pic>
      <p:pic>
        <p:nvPicPr>
          <p:cNvPr id="15" name="图片 14" descr="钟.PNG"/>
          <p:cNvPicPr>
            <a:picLocks noChangeAspect="1"/>
          </p:cNvPicPr>
          <p:nvPr/>
        </p:nvPicPr>
        <p:blipFill>
          <a:blip r:embed="rId8" cstate="print"/>
          <a:stretch>
            <a:fillRect/>
          </a:stretch>
        </p:blipFill>
        <p:spPr>
          <a:xfrm>
            <a:off x="1862386" y="4272318"/>
            <a:ext cx="536449" cy="512065"/>
          </a:xfrm>
          <a:prstGeom prst="rect">
            <a:avLst/>
          </a:prstGeom>
        </p:spPr>
      </p:pic>
      <p:pic>
        <p:nvPicPr>
          <p:cNvPr id="11" name="图片 10" descr="铅笔筒.PNG"/>
          <p:cNvPicPr>
            <a:picLocks noChangeAspect="1"/>
          </p:cNvPicPr>
          <p:nvPr/>
        </p:nvPicPr>
        <p:blipFill>
          <a:blip r:embed="rId9" cstate="print"/>
          <a:stretch>
            <a:fillRect/>
          </a:stretch>
        </p:blipFill>
        <p:spPr>
          <a:xfrm>
            <a:off x="1420426" y="4031525"/>
            <a:ext cx="710185" cy="768098"/>
          </a:xfrm>
          <a:prstGeom prst="rect">
            <a:avLst/>
          </a:prstGeom>
        </p:spPr>
      </p:pic>
      <p:pic>
        <p:nvPicPr>
          <p:cNvPr id="14" name="图片 13" descr="眼镜.PNG"/>
          <p:cNvPicPr>
            <a:picLocks noChangeAspect="1"/>
          </p:cNvPicPr>
          <p:nvPr/>
        </p:nvPicPr>
        <p:blipFill>
          <a:blip r:embed="rId10" cstate="print"/>
          <a:stretch>
            <a:fillRect/>
          </a:stretch>
        </p:blipFill>
        <p:spPr>
          <a:xfrm>
            <a:off x="2598136" y="4658383"/>
            <a:ext cx="546415" cy="252000"/>
          </a:xfrm>
          <a:prstGeom prst="rect">
            <a:avLst/>
          </a:prstGeom>
        </p:spPr>
      </p:pic>
      <p:sp>
        <p:nvSpPr>
          <p:cNvPr id="18" name="矩形 17"/>
          <p:cNvSpPr/>
          <p:nvPr/>
        </p:nvSpPr>
        <p:spPr>
          <a:xfrm rot="21265650">
            <a:off x="1749601" y="1003553"/>
            <a:ext cx="5724644" cy="1200329"/>
          </a:xfrm>
          <a:prstGeom prst="rect">
            <a:avLst/>
          </a:prstGeom>
          <a:noFill/>
        </p:spPr>
        <p:txBody>
          <a:bodyPr wrap="none" lIns="91440" tIns="45720" rIns="91440" bIns="45720">
            <a:spAutoFit/>
          </a:bodyPr>
          <a:lstStyle/>
          <a:p>
            <a:pPr algn="ctr"/>
            <a:r>
              <a:rPr lang="zh-TW" altLang="en-US" sz="3600" dirty="0">
                <a:solidFill>
                  <a:schemeClr val="bg1"/>
                </a:solidFill>
                <a:latin typeface="標楷體" panose="03000509000000000000" pitchFamily="65" charset="-120"/>
                <a:ea typeface="標楷體" panose="03000509000000000000" pitchFamily="65" charset="-120"/>
              </a:rPr>
              <a:t>文澳國小</a:t>
            </a:r>
            <a:r>
              <a:rPr lang="en-US" altLang="zh-TW" sz="3600" dirty="0" smtClean="0">
                <a:solidFill>
                  <a:schemeClr val="bg1"/>
                </a:solidFill>
                <a:latin typeface="標楷體" panose="03000509000000000000" pitchFamily="65" charset="-120"/>
                <a:ea typeface="標楷體" panose="03000509000000000000" pitchFamily="65" charset="-120"/>
              </a:rPr>
              <a:t>108</a:t>
            </a:r>
            <a:r>
              <a:rPr lang="zh-TW" altLang="en-US" sz="3600" dirty="0" smtClean="0">
                <a:solidFill>
                  <a:schemeClr val="bg1"/>
                </a:solidFill>
                <a:latin typeface="標楷體" panose="03000509000000000000" pitchFamily="65" charset="-120"/>
                <a:ea typeface="標楷體" panose="03000509000000000000" pitchFamily="65" charset="-120"/>
              </a:rPr>
              <a:t>學年</a:t>
            </a:r>
            <a:r>
              <a:rPr lang="zh-TW" altLang="en-US" sz="3600" dirty="0">
                <a:solidFill>
                  <a:schemeClr val="bg1"/>
                </a:solidFill>
                <a:latin typeface="標楷體" panose="03000509000000000000" pitchFamily="65" charset="-120"/>
                <a:ea typeface="標楷體" panose="03000509000000000000" pitchFamily="65" charset="-120"/>
              </a:rPr>
              <a:t>度第</a:t>
            </a:r>
            <a:r>
              <a:rPr lang="en-US" altLang="zh-TW" sz="3600" dirty="0">
                <a:solidFill>
                  <a:schemeClr val="bg1"/>
                </a:solidFill>
                <a:latin typeface="標楷體" panose="03000509000000000000" pitchFamily="65" charset="-120"/>
                <a:ea typeface="標楷體" panose="03000509000000000000" pitchFamily="65" charset="-120"/>
              </a:rPr>
              <a:t>1</a:t>
            </a:r>
            <a:r>
              <a:rPr lang="zh-TW" altLang="en-US" sz="3600" dirty="0">
                <a:solidFill>
                  <a:schemeClr val="bg1"/>
                </a:solidFill>
                <a:latin typeface="標楷體" panose="03000509000000000000" pitchFamily="65" charset="-120"/>
                <a:ea typeface="標楷體" panose="03000509000000000000" pitchFamily="65" charset="-120"/>
              </a:rPr>
              <a:t>學期</a:t>
            </a:r>
            <a:br>
              <a:rPr lang="zh-TW" altLang="en-US" sz="3600" dirty="0">
                <a:solidFill>
                  <a:schemeClr val="bg1"/>
                </a:solidFill>
                <a:latin typeface="標楷體" panose="03000509000000000000" pitchFamily="65" charset="-120"/>
                <a:ea typeface="標楷體" panose="03000509000000000000" pitchFamily="65" charset="-120"/>
              </a:rPr>
            </a:br>
            <a:r>
              <a:rPr lang="zh-TW" altLang="en-US" sz="3600" dirty="0">
                <a:solidFill>
                  <a:schemeClr val="bg1"/>
                </a:solidFill>
                <a:latin typeface="標楷體" panose="03000509000000000000" pitchFamily="65" charset="-120"/>
                <a:ea typeface="標楷體" panose="03000509000000000000" pitchFamily="65" charset="-120"/>
              </a:rPr>
              <a:t>期初校務會議</a:t>
            </a:r>
            <a:endParaRPr lang="zh-CN" altLang="en-US" sz="3600" b="0" cap="none" spc="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方正毡笔黑简体" pitchFamily="65" charset="-122"/>
              <a:ea typeface="方正毡笔黑简体" pitchFamily="65" charset="-122"/>
            </a:endParaRPr>
          </a:p>
        </p:txBody>
      </p:sp>
      <p:sp>
        <p:nvSpPr>
          <p:cNvPr id="23" name="TextBox 22"/>
          <p:cNvSpPr txBox="1"/>
          <p:nvPr/>
        </p:nvSpPr>
        <p:spPr>
          <a:xfrm>
            <a:off x="2557061" y="2663600"/>
            <a:ext cx="3215092" cy="707886"/>
          </a:xfrm>
          <a:prstGeom prst="rect">
            <a:avLst/>
          </a:prstGeom>
          <a:noFill/>
        </p:spPr>
        <p:txBody>
          <a:bodyPr wrap="square" rtlCol="0">
            <a:spAutoFit/>
          </a:bodyPr>
          <a:lstStyle/>
          <a:p>
            <a:pPr algn="r"/>
            <a:r>
              <a:rPr lang="zh-TW" altLang="en-US" sz="4000" dirty="0" smtClean="0">
                <a:solidFill>
                  <a:srgbClr val="FFFF65"/>
                </a:solidFill>
                <a:latin typeface="華康行楷體W5" panose="03000509000000000000" pitchFamily="65" charset="-120"/>
                <a:ea typeface="華康行楷體W5" panose="03000509000000000000" pitchFamily="65" charset="-120"/>
              </a:rPr>
              <a:t>教務處報告</a:t>
            </a:r>
            <a:endParaRPr lang="zh-CN" altLang="en-US" sz="4000" dirty="0">
              <a:solidFill>
                <a:srgbClr val="FFFF65"/>
              </a:solidFill>
              <a:latin typeface="華康行楷體W5" panose="03000509000000000000" pitchFamily="65" charset="-120"/>
              <a:ea typeface="華康行楷體W5" panose="03000509000000000000" pitchFamily="65" charset="-120"/>
            </a:endParaRPr>
          </a:p>
        </p:txBody>
      </p:sp>
      <p:grpSp>
        <p:nvGrpSpPr>
          <p:cNvPr id="28" name="组合 27"/>
          <p:cNvGrpSpPr/>
          <p:nvPr/>
        </p:nvGrpSpPr>
        <p:grpSpPr>
          <a:xfrm>
            <a:off x="728490" y="483518"/>
            <a:ext cx="1704075" cy="840074"/>
            <a:chOff x="728490" y="483518"/>
            <a:chExt cx="1704075" cy="840074"/>
          </a:xfrm>
        </p:grpSpPr>
        <p:pic>
          <p:nvPicPr>
            <p:cNvPr id="13" name="图片 12" descr="贴贴子4张（空）.png"/>
            <p:cNvPicPr>
              <a:picLocks noChangeAspect="1"/>
            </p:cNvPicPr>
            <p:nvPr/>
          </p:nvPicPr>
          <p:blipFill>
            <a:blip r:embed="rId11" cstate="print"/>
            <a:srcRect t="33018" r="77449" b="52860"/>
            <a:stretch>
              <a:fillRect/>
            </a:stretch>
          </p:blipFill>
          <p:spPr>
            <a:xfrm>
              <a:off x="728490" y="483518"/>
              <a:ext cx="1512168" cy="615496"/>
            </a:xfrm>
            <a:prstGeom prst="rect">
              <a:avLst/>
            </a:prstGeom>
          </p:spPr>
        </p:pic>
        <p:sp>
          <p:nvSpPr>
            <p:cNvPr id="24" name="TextBox 23"/>
            <p:cNvSpPr txBox="1"/>
            <p:nvPr/>
          </p:nvSpPr>
          <p:spPr>
            <a:xfrm>
              <a:off x="1187624" y="731480"/>
              <a:ext cx="352180" cy="400110"/>
            </a:xfrm>
            <a:prstGeom prst="rect">
              <a:avLst/>
            </a:prstGeom>
            <a:noFill/>
          </p:spPr>
          <p:txBody>
            <a:bodyPr wrap="square" rtlCol="0">
              <a:spAutoFit/>
            </a:bodyPr>
            <a:lstStyle/>
            <a:p>
              <a:r>
                <a:rPr lang="en-US" altLang="zh-TW" sz="2000" dirty="0" smtClean="0">
                  <a:latin typeface="微软雅黑" pitchFamily="34" charset="-122"/>
                  <a:ea typeface="微软雅黑" pitchFamily="34" charset="-122"/>
                </a:rPr>
                <a:t>1</a:t>
              </a:r>
              <a:endParaRPr lang="zh-CN" altLang="en-US" sz="2000" dirty="0">
                <a:latin typeface="微软雅黑" pitchFamily="34" charset="-122"/>
                <a:ea typeface="微软雅黑" pitchFamily="34" charset="-122"/>
              </a:endParaRPr>
            </a:p>
          </p:txBody>
        </p:sp>
        <p:pic>
          <p:nvPicPr>
            <p:cNvPr id="25" name="图片 24" descr="贴贴子4张（空）.png"/>
            <p:cNvPicPr>
              <a:picLocks/>
            </p:cNvPicPr>
            <p:nvPr/>
          </p:nvPicPr>
          <p:blipFill>
            <a:blip r:embed="rId11" cstate="print"/>
            <a:srcRect l="6702" t="47905" r="86794" b="38897"/>
            <a:stretch>
              <a:fillRect/>
            </a:stretch>
          </p:blipFill>
          <p:spPr>
            <a:xfrm rot="-180000">
              <a:off x="2000565" y="731480"/>
              <a:ext cx="432000" cy="592112"/>
            </a:xfrm>
            <a:prstGeom prst="rect">
              <a:avLst/>
            </a:prstGeom>
          </p:spPr>
        </p:pic>
        <p:sp>
          <p:nvSpPr>
            <p:cNvPr id="26" name="TextBox 25"/>
            <p:cNvSpPr txBox="1"/>
            <p:nvPr/>
          </p:nvSpPr>
          <p:spPr>
            <a:xfrm rot="599039">
              <a:off x="1667522" y="739984"/>
              <a:ext cx="352180" cy="400110"/>
            </a:xfrm>
            <a:prstGeom prst="rect">
              <a:avLst/>
            </a:prstGeom>
            <a:noFill/>
          </p:spPr>
          <p:txBody>
            <a:bodyPr wrap="square" rtlCol="0">
              <a:spAutoFit/>
            </a:bodyPr>
            <a:lstStyle/>
            <a:p>
              <a:r>
                <a:rPr lang="en-US" altLang="zh-TW" sz="2000" dirty="0" smtClean="0">
                  <a:latin typeface="微软雅黑" pitchFamily="34" charset="-122"/>
                  <a:ea typeface="微软雅黑" pitchFamily="34" charset="-122"/>
                </a:rPr>
                <a:t>0</a:t>
              </a:r>
              <a:endParaRPr lang="zh-CN" altLang="en-US" sz="2000" dirty="0">
                <a:latin typeface="微软雅黑" pitchFamily="34" charset="-122"/>
                <a:ea typeface="微软雅黑" pitchFamily="34" charset="-122"/>
              </a:endParaRPr>
            </a:p>
          </p:txBody>
        </p:sp>
        <p:sp>
          <p:nvSpPr>
            <p:cNvPr id="27" name="TextBox 26"/>
            <p:cNvSpPr txBox="1"/>
            <p:nvPr/>
          </p:nvSpPr>
          <p:spPr>
            <a:xfrm rot="20890714">
              <a:off x="2046655" y="735652"/>
              <a:ext cx="352180" cy="400110"/>
            </a:xfrm>
            <a:prstGeom prst="rect">
              <a:avLst/>
            </a:prstGeom>
            <a:noFill/>
          </p:spPr>
          <p:txBody>
            <a:bodyPr wrap="square" rtlCol="0">
              <a:spAutoFit/>
            </a:bodyPr>
            <a:lstStyle/>
            <a:p>
              <a:r>
                <a:rPr lang="en-US" altLang="zh-TW" sz="2000" dirty="0" smtClean="0">
                  <a:latin typeface="微软雅黑" pitchFamily="34" charset="-122"/>
                  <a:ea typeface="微软雅黑" pitchFamily="34" charset="-122"/>
                </a:rPr>
                <a:t>8</a:t>
              </a:r>
              <a:endParaRPr lang="zh-CN" altLang="en-US" sz="2000" dirty="0">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值日生：姚美蘭</a:t>
            </a:r>
          </a:p>
        </p:txBody>
      </p:sp>
      <p:sp>
        <p:nvSpPr>
          <p:cNvPr id="3" name="矩形 2"/>
          <p:cNvSpPr/>
          <p:nvPr/>
        </p:nvSpPr>
        <p:spPr>
          <a:xfrm>
            <a:off x="467544" y="627534"/>
            <a:ext cx="7704856" cy="2308324"/>
          </a:xfrm>
          <a:prstGeom prst="rect">
            <a:avLst/>
          </a:prstGeom>
        </p:spPr>
        <p:txBody>
          <a:bodyPr wrap="square">
            <a:spAutoFit/>
          </a:bodyPr>
          <a:lstStyle/>
          <a:p>
            <a:pPr marL="269875" lvl="0" indent="-269875">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評量試卷上傳</a:t>
            </a:r>
          </a:p>
          <a:p>
            <a:pPr lvl="0" indent="269875"/>
            <a:r>
              <a:rPr lang="zh-TW" altLang="zh-TW" sz="2400" dirty="0">
                <a:solidFill>
                  <a:schemeClr val="bg1"/>
                </a:solidFill>
                <a:latin typeface="書法家中楷體" panose="02010609010101010101" pitchFamily="49" charset="-120"/>
                <a:ea typeface="書法家中楷體" panose="02010609010101010101" pitchFamily="49" charset="-120"/>
              </a:rPr>
              <a:t>請各位記得在考試後將評量試卷上傳至公共資料夾。</a:t>
            </a:r>
          </a:p>
          <a:p>
            <a:pPr indent="269875"/>
            <a:r>
              <a:rPr lang="zh-TW" altLang="zh-TW" sz="2400" dirty="0">
                <a:solidFill>
                  <a:schemeClr val="bg1"/>
                </a:solidFill>
                <a:latin typeface="書法家中楷體" panose="02010609010101010101" pitchFamily="49" charset="-120"/>
                <a:ea typeface="書法家中楷體" panose="02010609010101010101" pitchFamily="49" charset="-120"/>
              </a:rPr>
              <a:t>試題產出必須經過審題送件</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269875" indent="-269875">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補救教學已召開第二次學生學習扶助會議，請依會議記錄辦理。</a:t>
            </a: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spTree>
    <p:extLst>
      <p:ext uri="{BB962C8B-B14F-4D97-AF65-F5344CB8AC3E}">
        <p14:creationId xmlns:p14="http://schemas.microsoft.com/office/powerpoint/2010/main" val="327164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jpg"/>
          <p:cNvPicPr>
            <a:picLocks noChangeAspect="1"/>
          </p:cNvPicPr>
          <p:nvPr/>
        </p:nvPicPr>
        <p:blipFill>
          <a:blip r:embed="rId2" cstate="print"/>
          <a:srcRect r="2304" b="7492"/>
          <a:stretch>
            <a:fillRect/>
          </a:stretch>
        </p:blipFill>
        <p:spPr>
          <a:xfrm>
            <a:off x="-36512" y="0"/>
            <a:ext cx="9180512" cy="5143500"/>
          </a:xfrm>
          <a:prstGeom prst="rect">
            <a:avLst/>
          </a:prstGeom>
        </p:spPr>
      </p:pic>
      <p:pic>
        <p:nvPicPr>
          <p:cNvPr id="3" name="图片 2" descr="黑板-空.png"/>
          <p:cNvPicPr>
            <a:picLocks/>
          </p:cNvPicPr>
          <p:nvPr/>
        </p:nvPicPr>
        <p:blipFill>
          <a:blip r:embed="rId3" cstate="print"/>
          <a:srcRect l="23089" t="4956" r="4833" b="20641"/>
          <a:stretch>
            <a:fillRect/>
          </a:stretch>
        </p:blipFill>
        <p:spPr>
          <a:xfrm>
            <a:off x="458595" y="571500"/>
            <a:ext cx="8226810" cy="4572000"/>
          </a:xfrm>
          <a:prstGeom prst="rect">
            <a:avLst/>
          </a:prstGeom>
        </p:spPr>
      </p:pic>
      <p:sp>
        <p:nvSpPr>
          <p:cNvPr id="5" name="矩形 4"/>
          <p:cNvSpPr/>
          <p:nvPr/>
        </p:nvSpPr>
        <p:spPr>
          <a:xfrm>
            <a:off x="1514444" y="1516584"/>
            <a:ext cx="1569660" cy="646331"/>
          </a:xfrm>
          <a:prstGeom prst="rect">
            <a:avLst/>
          </a:prstGeom>
          <a:noFill/>
        </p:spPr>
        <p:txBody>
          <a:bodyPr wrap="none" lIns="91440" tIns="45720" rIns="91440" bIns="45720">
            <a:spAutoFit/>
          </a:bodyPr>
          <a:lstStyle/>
          <a:p>
            <a:r>
              <a:rPr lang="zh-TW"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itchFamily="34" charset="-122"/>
                <a:ea typeface="微软雅黑" pitchFamily="34" charset="-122"/>
              </a:rPr>
              <a:t>報告人</a:t>
            </a:r>
            <a:endParaRPr lang="zh-CN"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itchFamily="34" charset="-122"/>
              <a:ea typeface="微软雅黑" pitchFamily="34" charset="-122"/>
            </a:endParaRPr>
          </a:p>
        </p:txBody>
      </p:sp>
      <p:pic>
        <p:nvPicPr>
          <p:cNvPr id="7" name="图片 6" descr="照片夹.png"/>
          <p:cNvPicPr>
            <a:picLocks noChangeAspect="1"/>
          </p:cNvPicPr>
          <p:nvPr/>
        </p:nvPicPr>
        <p:blipFill>
          <a:blip r:embed="rId4" cstate="print"/>
          <a:srcRect r="66645" b="79232"/>
          <a:stretch>
            <a:fillRect/>
          </a:stretch>
        </p:blipFill>
        <p:spPr>
          <a:xfrm flipH="1">
            <a:off x="4860032" y="-372337"/>
            <a:ext cx="4664304" cy="1887674"/>
          </a:xfrm>
          <a:prstGeom prst="rect">
            <a:avLst/>
          </a:prstGeom>
        </p:spPr>
      </p:pic>
      <p:grpSp>
        <p:nvGrpSpPr>
          <p:cNvPr id="14" name="组合 13"/>
          <p:cNvGrpSpPr>
            <a:grpSpLocks noChangeAspect="1"/>
          </p:cNvGrpSpPr>
          <p:nvPr/>
        </p:nvGrpSpPr>
        <p:grpSpPr>
          <a:xfrm>
            <a:off x="1897294" y="1715375"/>
            <a:ext cx="5050970" cy="2282968"/>
            <a:chOff x="171557" y="1325924"/>
            <a:chExt cx="2367628" cy="1070134"/>
          </a:xfrm>
        </p:grpSpPr>
        <p:pic>
          <p:nvPicPr>
            <p:cNvPr id="18" name="图片 17" descr="贴贴子4张（空）.png"/>
            <p:cNvPicPr>
              <a:picLocks noChangeAspect="1"/>
            </p:cNvPicPr>
            <p:nvPr/>
          </p:nvPicPr>
          <p:blipFill>
            <a:blip r:embed="rId5" cstate="print"/>
            <a:srcRect t="33018" r="77449" b="52860"/>
            <a:stretch>
              <a:fillRect/>
            </a:stretch>
          </p:blipFill>
          <p:spPr>
            <a:xfrm>
              <a:off x="171557" y="1325924"/>
              <a:ext cx="1992397" cy="810963"/>
            </a:xfrm>
            <a:prstGeom prst="rect">
              <a:avLst/>
            </a:prstGeom>
          </p:spPr>
        </p:pic>
        <p:sp>
          <p:nvSpPr>
            <p:cNvPr id="19" name="TextBox 18"/>
            <p:cNvSpPr txBox="1"/>
            <p:nvPr/>
          </p:nvSpPr>
          <p:spPr>
            <a:xfrm>
              <a:off x="802102" y="1684461"/>
              <a:ext cx="352180" cy="389527"/>
            </a:xfrm>
            <a:prstGeom prst="rect">
              <a:avLst/>
            </a:prstGeom>
            <a:noFill/>
          </p:spPr>
          <p:txBody>
            <a:bodyPr wrap="square" rtlCol="0">
              <a:spAutoFit/>
            </a:bodyPr>
            <a:lstStyle/>
            <a:p>
              <a:r>
                <a:rPr lang="zh-TW" altLang="en-US" sz="4800" b="1" dirty="0" smtClean="0">
                  <a:latin typeface="書法家中楷體" panose="02010609010101010101" pitchFamily="49" charset="-120"/>
                  <a:ea typeface="書法家中楷體" panose="02010609010101010101" pitchFamily="49" charset="-120"/>
                </a:rPr>
                <a:t>註</a:t>
              </a:r>
              <a:endParaRPr lang="zh-CN" altLang="en-US" sz="4800" b="1" dirty="0">
                <a:latin typeface="書法家中楷體" panose="02010609010101010101" pitchFamily="49" charset="-120"/>
                <a:ea typeface="書法家中楷體" panose="02010609010101010101" pitchFamily="49" charset="-120"/>
              </a:endParaRPr>
            </a:p>
          </p:txBody>
        </p:sp>
        <p:pic>
          <p:nvPicPr>
            <p:cNvPr id="20" name="图片 19" descr="贴贴子4张（空）.png"/>
            <p:cNvPicPr>
              <a:picLocks/>
            </p:cNvPicPr>
            <p:nvPr/>
          </p:nvPicPr>
          <p:blipFill>
            <a:blip r:embed="rId5" cstate="print"/>
            <a:srcRect l="6702" t="47905" r="86794" b="38897"/>
            <a:stretch>
              <a:fillRect/>
            </a:stretch>
          </p:blipFill>
          <p:spPr>
            <a:xfrm rot="21420000">
              <a:off x="1878240" y="1629828"/>
              <a:ext cx="660945" cy="766230"/>
            </a:xfrm>
            <a:prstGeom prst="rect">
              <a:avLst/>
            </a:prstGeom>
          </p:spPr>
        </p:pic>
        <p:sp>
          <p:nvSpPr>
            <p:cNvPr id="13" name="TextBox 18"/>
            <p:cNvSpPr txBox="1"/>
            <p:nvPr/>
          </p:nvSpPr>
          <p:spPr>
            <a:xfrm>
              <a:off x="1397105" y="1654592"/>
              <a:ext cx="352180" cy="389527"/>
            </a:xfrm>
            <a:prstGeom prst="rect">
              <a:avLst/>
            </a:prstGeom>
            <a:noFill/>
          </p:spPr>
          <p:txBody>
            <a:bodyPr wrap="square" rtlCol="0">
              <a:spAutoFit/>
            </a:bodyPr>
            <a:lstStyle/>
            <a:p>
              <a:r>
                <a:rPr lang="zh-TW" altLang="en-US" sz="4800" b="1" dirty="0" smtClean="0">
                  <a:latin typeface="書法家中楷體" panose="02010609010101010101" pitchFamily="49" charset="-120"/>
                  <a:ea typeface="書法家中楷體" panose="02010609010101010101" pitchFamily="49" charset="-120"/>
                </a:rPr>
                <a:t>冊</a:t>
              </a:r>
              <a:endParaRPr lang="zh-CN" altLang="en-US" sz="4800" b="1" dirty="0">
                <a:latin typeface="書法家中楷體" panose="02010609010101010101" pitchFamily="49" charset="-120"/>
                <a:ea typeface="書法家中楷體" panose="02010609010101010101" pitchFamily="49" charset="-120"/>
              </a:endParaRPr>
            </a:p>
          </p:txBody>
        </p:sp>
        <p:sp>
          <p:nvSpPr>
            <p:cNvPr id="15" name="TextBox 18"/>
            <p:cNvSpPr txBox="1"/>
            <p:nvPr/>
          </p:nvSpPr>
          <p:spPr>
            <a:xfrm>
              <a:off x="1992108" y="1627111"/>
              <a:ext cx="352180" cy="389527"/>
            </a:xfrm>
            <a:prstGeom prst="rect">
              <a:avLst/>
            </a:prstGeom>
            <a:noFill/>
          </p:spPr>
          <p:txBody>
            <a:bodyPr wrap="square" rtlCol="0">
              <a:spAutoFit/>
            </a:bodyPr>
            <a:lstStyle/>
            <a:p>
              <a:r>
                <a:rPr lang="zh-TW" altLang="en-US" sz="4800" b="1" dirty="0" smtClean="0">
                  <a:latin typeface="書法家中楷體" panose="02010609010101010101" pitchFamily="49" charset="-120"/>
                  <a:ea typeface="書法家中楷體" panose="02010609010101010101" pitchFamily="49" charset="-120"/>
                </a:rPr>
                <a:t>組</a:t>
              </a:r>
              <a:endParaRPr lang="zh-CN" altLang="en-US" sz="4800" b="1" dirty="0">
                <a:latin typeface="書法家中楷體" panose="02010609010101010101" pitchFamily="49" charset="-120"/>
                <a:ea typeface="書法家中楷體" panose="02010609010101010101" pitchFamily="49" charset="-120"/>
              </a:endParaRPr>
            </a:p>
          </p:txBody>
        </p:sp>
      </p:grpSp>
    </p:spTree>
    <p:extLst>
      <p:ext uri="{BB962C8B-B14F-4D97-AF65-F5344CB8AC3E}">
        <p14:creationId xmlns:p14="http://schemas.microsoft.com/office/powerpoint/2010/main" val="3630963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值日生：鄭綉鳳</a:t>
            </a:r>
          </a:p>
        </p:txBody>
      </p:sp>
      <p:sp>
        <p:nvSpPr>
          <p:cNvPr id="3" name="矩形 2"/>
          <p:cNvSpPr/>
          <p:nvPr/>
        </p:nvSpPr>
        <p:spPr>
          <a:xfrm>
            <a:off x="467544" y="627534"/>
            <a:ext cx="7704856" cy="4524315"/>
          </a:xfrm>
          <a:prstGeom prst="rect">
            <a:avLst/>
          </a:prstGeom>
        </p:spPr>
        <p:txBody>
          <a:bodyPr wrap="square">
            <a:spAutoFit/>
          </a:bodyPr>
          <a:lstStyle/>
          <a:p>
            <a:pPr marL="268288" lvl="0" indent="-268288">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新學務系統的學生姓名，家長及監護人的姓名、電話、職業</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戶口資料</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、學生的身分</a:t>
            </a:r>
            <a:r>
              <a:rPr lang="zh-TW" altLang="zh-TW" sz="2400" dirty="0" smtClean="0">
                <a:solidFill>
                  <a:schemeClr val="bg1"/>
                </a:solidFill>
                <a:latin typeface="書法家中楷體" panose="02010609010101010101" pitchFamily="49" charset="-120"/>
                <a:ea typeface="書法家中楷體" panose="02010609010101010101" pitchFamily="49" charset="-120"/>
              </a:rPr>
              <a:t>別</a:t>
            </a:r>
            <a:r>
              <a:rPr lang="en-US" altLang="zh-TW"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如低收、清寒或原住民等</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請務必詳填。學生座號可自行調整</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按出生年月日排列，</a:t>
            </a:r>
            <a:r>
              <a:rPr lang="zh-TW" altLang="zh-TW" sz="2400" dirty="0" smtClean="0">
                <a:solidFill>
                  <a:schemeClr val="bg1"/>
                </a:solidFill>
                <a:latin typeface="書法家中楷體" panose="02010609010101010101" pitchFamily="49" charset="-120"/>
                <a:ea typeface="書法家中楷體" panose="02010609010101010101" pitchFamily="49" charset="-120"/>
              </a:rPr>
              <a:t>年紀</a:t>
            </a:r>
            <a:r>
              <a:rPr lang="zh-TW" altLang="en-US" sz="2400" dirty="0" smtClean="0">
                <a:solidFill>
                  <a:schemeClr val="bg1"/>
                </a:solidFill>
                <a:latin typeface="書法家中楷體" panose="02010609010101010101" pitchFamily="49" charset="-120"/>
                <a:ea typeface="書法家中楷體" panose="02010609010101010101" pitchFamily="49" charset="-120"/>
              </a:rPr>
              <a:t>大</a:t>
            </a:r>
            <a:r>
              <a:rPr lang="zh-TW" altLang="zh-TW" sz="2400" dirty="0" smtClean="0">
                <a:solidFill>
                  <a:schemeClr val="bg1"/>
                </a:solidFill>
                <a:latin typeface="書法家中楷體" panose="02010609010101010101" pitchFamily="49" charset="-120"/>
                <a:ea typeface="書法家中楷體" panose="02010609010101010101" pitchFamily="49" charset="-120"/>
              </a:rPr>
              <a:t>在</a:t>
            </a:r>
            <a:r>
              <a:rPr lang="zh-TW" altLang="zh-TW" sz="2400" dirty="0">
                <a:solidFill>
                  <a:schemeClr val="bg1"/>
                </a:solidFill>
                <a:latin typeface="書法家中楷體" panose="02010609010101010101" pitchFamily="49" charset="-120"/>
                <a:ea typeface="書法家中楷體" panose="02010609010101010101" pitchFamily="49" charset="-120"/>
              </a:rPr>
              <a:t>前</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268288" lvl="0" indent="-268288">
              <a:buFont typeface="Wingdings" panose="05000000000000000000" pitchFamily="2" charset="2"/>
              <a:buChar char="Ø"/>
            </a:pP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268288" lvl="0" indent="-268288">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請導師會</a:t>
            </a:r>
            <a:r>
              <a:rPr lang="zh-TW" altLang="zh-TW" sz="2400">
                <a:solidFill>
                  <a:schemeClr val="bg1"/>
                </a:solidFill>
                <a:latin typeface="書法家中楷體" panose="02010609010101010101" pitchFamily="49" charset="-120"/>
                <a:ea typeface="書法家中楷體" panose="02010609010101010101" pitchFamily="49" charset="-120"/>
              </a:rPr>
              <a:t>後</a:t>
            </a:r>
            <a:r>
              <a:rPr lang="zh-TW" altLang="zh-TW" sz="2400" smtClean="0">
                <a:solidFill>
                  <a:schemeClr val="bg1"/>
                </a:solidFill>
                <a:latin typeface="書法家中楷體" panose="02010609010101010101" pitchFamily="49" charset="-120"/>
                <a:ea typeface="書法家中楷體" panose="02010609010101010101" pitchFamily="49" charset="-120"/>
              </a:rPr>
              <a:t>核對</a:t>
            </a:r>
            <a:r>
              <a:rPr lang="zh-TW" altLang="en-US" sz="2400" smtClean="0">
                <a:solidFill>
                  <a:schemeClr val="bg1"/>
                </a:solidFill>
                <a:latin typeface="書法家中楷體" panose="02010609010101010101" pitchFamily="49" charset="-120"/>
                <a:ea typeface="書法家中楷體" panose="02010609010101010101" pitchFamily="49" charset="-120"/>
              </a:rPr>
              <a:t>黑</a:t>
            </a:r>
            <a:r>
              <a:rPr lang="zh-TW" altLang="zh-TW" sz="2400" smtClean="0">
                <a:solidFill>
                  <a:schemeClr val="bg1"/>
                </a:solidFill>
                <a:latin typeface="書法家中楷體" panose="02010609010101010101" pitchFamily="49" charset="-120"/>
                <a:ea typeface="書法家中楷體" panose="02010609010101010101" pitchFamily="49" charset="-120"/>
              </a:rPr>
              <a:t>板</a:t>
            </a:r>
            <a:r>
              <a:rPr lang="zh-TW" altLang="zh-TW" sz="2400" dirty="0">
                <a:solidFill>
                  <a:schemeClr val="bg1"/>
                </a:solidFill>
                <a:latin typeface="書法家中楷體" panose="02010609010101010101" pitchFamily="49" charset="-120"/>
                <a:ea typeface="書法家中楷體" panose="02010609010101010101" pitchFamily="49" charset="-120"/>
              </a:rPr>
              <a:t>上學生數</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包含特殊生</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268288" lvl="0" indent="-268288">
              <a:buFont typeface="Wingdings" panose="05000000000000000000" pitchFamily="2" charset="2"/>
              <a:buChar char="Ø"/>
            </a:pPr>
            <a:endParaRPr lang="zh-TW" altLang="zh-TW" sz="2400" dirty="0">
              <a:solidFill>
                <a:schemeClr val="bg1"/>
              </a:solidFill>
              <a:latin typeface="書法家中楷體" panose="02010609010101010101" pitchFamily="49" charset="-120"/>
              <a:ea typeface="書法家中楷體" panose="02010609010101010101" pitchFamily="49" charset="-120"/>
            </a:endParaRPr>
          </a:p>
          <a:p>
            <a:pPr marL="268288" lvl="0" indent="-268288">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轉出學生步驟：家長對導師提出</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填寫轉學申請表</a:t>
            </a:r>
            <a:r>
              <a:rPr lang="en-US" altLang="zh-TW" sz="2400" dirty="0" smtClean="0">
                <a:solidFill>
                  <a:schemeClr val="bg1"/>
                </a:solidFill>
                <a:latin typeface="書法家中楷體" panose="02010609010101010101" pitchFamily="49" charset="-120"/>
                <a:ea typeface="書法家中楷體" panose="02010609010101010101" pitchFamily="49" charset="-120"/>
              </a:rPr>
              <a:t>)</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導師</a:t>
            </a:r>
            <a:r>
              <a:rPr lang="zh-TW" altLang="zh-TW" sz="2400" dirty="0">
                <a:solidFill>
                  <a:schemeClr val="bg1"/>
                </a:solidFill>
                <a:latin typeface="書法家中楷體" panose="02010609010101010101" pitchFamily="49" charset="-120"/>
                <a:ea typeface="書法家中楷體" panose="02010609010101010101" pitchFamily="49" charset="-120"/>
              </a:rPr>
              <a:t>向註冊組提出並將學生橡皮章交予註冊</a:t>
            </a:r>
            <a:r>
              <a:rPr lang="zh-TW" altLang="zh-TW" sz="2400" dirty="0" smtClean="0">
                <a:solidFill>
                  <a:schemeClr val="bg1"/>
                </a:solidFill>
                <a:latin typeface="書法家中楷體" panose="02010609010101010101" pitchFamily="49" charset="-120"/>
                <a:ea typeface="書法家中楷體" panose="02010609010101010101" pitchFamily="49" charset="-120"/>
              </a:rPr>
              <a:t>組</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註冊</a:t>
            </a:r>
            <a:r>
              <a:rPr lang="zh-TW" altLang="zh-TW" sz="2400" dirty="0">
                <a:solidFill>
                  <a:schemeClr val="bg1"/>
                </a:solidFill>
                <a:latin typeface="書法家中楷體" panose="02010609010101010101" pitchFamily="49" charset="-120"/>
                <a:ea typeface="書法家中楷體" panose="02010609010101010101" pitchFamily="49" charset="-120"/>
              </a:rPr>
              <a:t>組將轉學證明書交予導師或家長，學生家長於三日內前往轉入學校</a:t>
            </a:r>
            <a:r>
              <a:rPr lang="zh-TW" altLang="zh-TW" sz="2400" dirty="0" smtClean="0">
                <a:solidFill>
                  <a:schemeClr val="bg1"/>
                </a:solidFill>
                <a:latin typeface="書法家中楷體" panose="02010609010101010101" pitchFamily="49" charset="-120"/>
                <a:ea typeface="書法家中楷體" panose="02010609010101010101" pitchFamily="49" charset="-120"/>
              </a:rPr>
              <a:t>報到</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手續</a:t>
            </a:r>
            <a:r>
              <a:rPr lang="zh-TW" altLang="zh-TW" sz="2400" dirty="0">
                <a:solidFill>
                  <a:schemeClr val="bg1"/>
                </a:solidFill>
                <a:latin typeface="書法家中楷體" panose="02010609010101010101" pitchFamily="49" charset="-120"/>
                <a:ea typeface="書法家中楷體" panose="02010609010101010101" pitchFamily="49" charset="-120"/>
              </a:rPr>
              <a:t>完成。</a:t>
            </a:r>
          </a:p>
          <a:p>
            <a:pPr marL="342900" indent="-342900">
              <a:buFont typeface="Wingdings" panose="05000000000000000000" pitchFamily="2" charset="2"/>
              <a:buChar char="Ø"/>
            </a:pP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spTree>
    <p:extLst>
      <p:ext uri="{BB962C8B-B14F-4D97-AF65-F5344CB8AC3E}">
        <p14:creationId xmlns:p14="http://schemas.microsoft.com/office/powerpoint/2010/main" val="4109782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值日生：鄭綉鳳</a:t>
            </a:r>
          </a:p>
        </p:txBody>
      </p:sp>
      <p:sp>
        <p:nvSpPr>
          <p:cNvPr id="3" name="矩形 2"/>
          <p:cNvSpPr/>
          <p:nvPr/>
        </p:nvSpPr>
        <p:spPr>
          <a:xfrm>
            <a:off x="467544" y="627534"/>
            <a:ext cx="7704856" cy="3785652"/>
          </a:xfrm>
          <a:prstGeom prst="rect">
            <a:avLst/>
          </a:prstGeom>
        </p:spPr>
        <p:txBody>
          <a:bodyPr wrap="square">
            <a:spAutoFit/>
          </a:bodyPr>
          <a:lstStyle/>
          <a:p>
            <a:pPr marL="268288" lvl="0" indent="-268288">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在學證明及在學成績證明請填</a:t>
            </a:r>
            <a:r>
              <a:rPr lang="zh-TW" altLang="zh-TW" sz="2400" dirty="0" smtClean="0">
                <a:solidFill>
                  <a:schemeClr val="bg1"/>
                </a:solidFill>
                <a:latin typeface="書法家中楷體" panose="02010609010101010101" pitchFamily="49" charset="-120"/>
                <a:ea typeface="書法家中楷體" panose="02010609010101010101" pitchFamily="49" charset="-120"/>
              </a:rPr>
              <a:t>單</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註冊</a:t>
            </a:r>
            <a:r>
              <a:rPr lang="zh-TW" altLang="zh-TW" sz="2400" dirty="0">
                <a:solidFill>
                  <a:schemeClr val="bg1"/>
                </a:solidFill>
                <a:latin typeface="書法家中楷體" panose="02010609010101010101" pitchFamily="49" charset="-120"/>
                <a:ea typeface="書法家中楷體" panose="02010609010101010101" pitchFamily="49" charset="-120"/>
              </a:rPr>
              <a:t>組</a:t>
            </a:r>
            <a:r>
              <a:rPr lang="zh-TW" altLang="zh-TW" sz="2400" dirty="0" smtClean="0">
                <a:solidFill>
                  <a:schemeClr val="bg1"/>
                </a:solidFill>
                <a:latin typeface="書法家中楷體" panose="02010609010101010101" pitchFamily="49" charset="-120"/>
                <a:ea typeface="書法家中楷體" panose="02010609010101010101" pitchFamily="49" charset="-120"/>
              </a:rPr>
              <a:t>桌上</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268288" lvl="0" indent="-268288">
              <a:buFont typeface="Wingdings" panose="05000000000000000000" pitchFamily="2" charset="2"/>
              <a:buChar char="Ø"/>
            </a:pPr>
            <a:endParaRPr lang="zh-TW" altLang="zh-TW" sz="2400" dirty="0">
              <a:solidFill>
                <a:schemeClr val="bg1"/>
              </a:solidFill>
              <a:latin typeface="書法家中楷體" panose="02010609010101010101" pitchFamily="49" charset="-120"/>
              <a:ea typeface="書法家中楷體" panose="02010609010101010101" pitchFamily="49" charset="-120"/>
            </a:endParaRPr>
          </a:p>
          <a:p>
            <a:pPr marL="268288" lvl="0" indent="-268288">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修正「澎湖縣國民小學及國民中學學生成績評量補充規定」及對照表，自即日起生效，另本規定第二、三、五及十點自</a:t>
            </a:r>
            <a:r>
              <a:rPr lang="en-US" altLang="zh-TW" sz="2400" dirty="0">
                <a:solidFill>
                  <a:schemeClr val="bg1"/>
                </a:solidFill>
                <a:latin typeface="書法家中楷體" panose="02010609010101010101" pitchFamily="49" charset="-120"/>
                <a:ea typeface="書法家中楷體" panose="02010609010101010101" pitchFamily="49" charset="-120"/>
              </a:rPr>
              <a:t>108</a:t>
            </a:r>
            <a:r>
              <a:rPr lang="zh-TW" altLang="zh-TW" sz="2400" dirty="0">
                <a:solidFill>
                  <a:schemeClr val="bg1"/>
                </a:solidFill>
                <a:latin typeface="書法家中楷體" panose="02010609010101010101" pitchFamily="49" charset="-120"/>
                <a:ea typeface="書法家中楷體" panose="02010609010101010101" pitchFamily="49" charset="-120"/>
              </a:rPr>
              <a:t>年</a:t>
            </a:r>
            <a:r>
              <a:rPr lang="en-US" altLang="zh-TW" sz="2400" dirty="0">
                <a:solidFill>
                  <a:schemeClr val="bg1"/>
                </a:solidFill>
                <a:latin typeface="書法家中楷體" panose="02010609010101010101" pitchFamily="49" charset="-120"/>
                <a:ea typeface="書法家中楷體" panose="02010609010101010101" pitchFamily="49" charset="-120"/>
              </a:rPr>
              <a:t>8</a:t>
            </a:r>
            <a:r>
              <a:rPr lang="zh-TW" altLang="zh-TW" sz="2400" dirty="0">
                <a:solidFill>
                  <a:schemeClr val="bg1"/>
                </a:solidFill>
                <a:latin typeface="書法家中楷體" panose="02010609010101010101" pitchFamily="49" charset="-120"/>
                <a:ea typeface="書法家中楷體" panose="02010609010101010101" pitchFamily="49" charset="-120"/>
              </a:rPr>
              <a:t>月</a:t>
            </a:r>
            <a:r>
              <a:rPr lang="en-US" altLang="zh-TW" sz="2400" dirty="0">
                <a:solidFill>
                  <a:schemeClr val="bg1"/>
                </a:solidFill>
                <a:latin typeface="書法家中楷體" panose="02010609010101010101" pitchFamily="49" charset="-120"/>
                <a:ea typeface="書法家中楷體" panose="02010609010101010101" pitchFamily="49" charset="-120"/>
              </a:rPr>
              <a:t>1</a:t>
            </a:r>
            <a:r>
              <a:rPr lang="zh-TW" altLang="zh-TW" sz="2400" dirty="0">
                <a:solidFill>
                  <a:schemeClr val="bg1"/>
                </a:solidFill>
                <a:latin typeface="書法家中楷體" panose="02010609010101010101" pitchFamily="49" charset="-120"/>
                <a:ea typeface="書法家中楷體" panose="02010609010101010101" pitchFamily="49" charset="-120"/>
              </a:rPr>
              <a:t>日以後入學學生適用</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文</a:t>
            </a:r>
            <a:r>
              <a:rPr lang="zh-TW" altLang="zh-TW" sz="2400" dirty="0">
                <a:solidFill>
                  <a:schemeClr val="bg1"/>
                </a:solidFill>
                <a:latin typeface="書法家中楷體" panose="02010609010101010101" pitchFamily="49" charset="-120"/>
                <a:ea typeface="書法家中楷體" panose="02010609010101010101" pitchFamily="49" charset="-120"/>
              </a:rPr>
              <a:t>澳校務交</a:t>
            </a:r>
            <a:r>
              <a:rPr lang="zh-TW" altLang="zh-TW" sz="2400" dirty="0" smtClean="0">
                <a:solidFill>
                  <a:schemeClr val="bg1"/>
                </a:solidFill>
                <a:latin typeface="書法家中楷體" panose="02010609010101010101" pitchFamily="49" charset="-120"/>
                <a:ea typeface="書法家中楷體" panose="02010609010101010101" pitchFamily="49" charset="-120"/>
              </a:rPr>
              <a:t>流網</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請</a:t>
            </a:r>
            <a:r>
              <a:rPr lang="zh-TW" altLang="zh-TW" sz="2400" dirty="0">
                <a:solidFill>
                  <a:schemeClr val="bg1"/>
                </a:solidFill>
                <a:latin typeface="書法家中楷體" panose="02010609010101010101" pitchFamily="49" charset="-120"/>
                <a:ea typeface="書法家中楷體" panose="02010609010101010101" pitchFamily="49" charset="-120"/>
              </a:rPr>
              <a:t>老師們務必遵守執行</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268288" lvl="0" indent="-268288">
              <a:buFont typeface="Wingdings" panose="05000000000000000000" pitchFamily="2" charset="2"/>
              <a:buChar char="Ø"/>
            </a:pPr>
            <a:endParaRPr lang="zh-TW" altLang="zh-TW" sz="2400" dirty="0">
              <a:solidFill>
                <a:schemeClr val="bg1"/>
              </a:solidFill>
              <a:latin typeface="書法家中楷體" panose="02010609010101010101" pitchFamily="49" charset="-120"/>
              <a:ea typeface="書法家中楷體" panose="02010609010101010101" pitchFamily="49" charset="-120"/>
            </a:endParaRPr>
          </a:p>
          <a:p>
            <a:pPr marL="268288" indent="-268288">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中輟生通報</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未經請假、請假未獲准或不明原因未到校上課連續達三日以上。</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342900" indent="-342900">
              <a:buFont typeface="Wingdings" panose="05000000000000000000" pitchFamily="2" charset="2"/>
              <a:buChar char="Ø"/>
            </a:pP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spTree>
    <p:extLst>
      <p:ext uri="{BB962C8B-B14F-4D97-AF65-F5344CB8AC3E}">
        <p14:creationId xmlns:p14="http://schemas.microsoft.com/office/powerpoint/2010/main" val="4147272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值日生：鄭綉鳳</a:t>
            </a:r>
          </a:p>
        </p:txBody>
      </p:sp>
      <p:sp>
        <p:nvSpPr>
          <p:cNvPr id="3" name="矩形 2"/>
          <p:cNvSpPr/>
          <p:nvPr/>
        </p:nvSpPr>
        <p:spPr>
          <a:xfrm>
            <a:off x="467544" y="627534"/>
            <a:ext cx="7704856" cy="2308324"/>
          </a:xfrm>
          <a:prstGeom prst="rect">
            <a:avLst/>
          </a:prstGeom>
        </p:spPr>
        <p:txBody>
          <a:bodyPr wrap="square">
            <a:spAutoFit/>
          </a:bodyPr>
          <a:lstStyle/>
          <a:p>
            <a:pPr marL="268288" lvl="0" indent="-268288">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獎學金</a:t>
            </a:r>
            <a:r>
              <a:rPr lang="en-US" altLang="zh-TW" sz="2400" dirty="0">
                <a:solidFill>
                  <a:schemeClr val="bg1"/>
                </a:solidFill>
                <a:latin typeface="書法家中楷體" panose="02010609010101010101" pitchFamily="49" charset="-120"/>
                <a:ea typeface="書法家中楷體" panose="02010609010101010101" pitchFamily="49" charset="-120"/>
              </a:rPr>
              <a:t>:</a:t>
            </a:r>
            <a:endParaRPr lang="zh-TW" altLang="zh-TW" sz="2400" dirty="0">
              <a:solidFill>
                <a:schemeClr val="bg1"/>
              </a:solidFill>
              <a:latin typeface="書法家中楷體" panose="02010609010101010101" pitchFamily="49" charset="-120"/>
              <a:ea typeface="書法家中楷體" panose="02010609010101010101" pitchFamily="49" charset="-120"/>
            </a:endParaRPr>
          </a:p>
          <a:p>
            <a:pPr lvl="0" indent="268288"/>
            <a:r>
              <a:rPr lang="zh-TW" altLang="en-US" sz="2400" dirty="0" smtClean="0">
                <a:solidFill>
                  <a:schemeClr val="bg1"/>
                </a:solidFill>
                <a:latin typeface="書法家中楷體" panose="02010609010101010101" pitchFamily="49" charset="-120"/>
                <a:ea typeface="書法家中楷體" panose="02010609010101010101" pitchFamily="49" charset="-120"/>
              </a:rPr>
              <a:t>一、</a:t>
            </a:r>
            <a:r>
              <a:rPr lang="zh-TW" altLang="zh-TW" sz="2400" dirty="0" smtClean="0">
                <a:solidFill>
                  <a:schemeClr val="bg1"/>
                </a:solidFill>
                <a:latin typeface="書法家中楷體" panose="02010609010101010101" pitchFamily="49" charset="-120"/>
                <a:ea typeface="書法家中楷體" panose="02010609010101010101" pitchFamily="49" charset="-120"/>
              </a:rPr>
              <a:t>台灣</a:t>
            </a:r>
            <a:r>
              <a:rPr lang="zh-TW" altLang="zh-TW" sz="2400" dirty="0">
                <a:solidFill>
                  <a:schemeClr val="bg1"/>
                </a:solidFill>
                <a:latin typeface="書法家中楷體" panose="02010609010101010101" pitchFamily="49" charset="-120"/>
                <a:ea typeface="書法家中楷體" panose="02010609010101010101" pitchFamily="49" charset="-120"/>
              </a:rPr>
              <a:t>小綠島</a:t>
            </a:r>
            <a:r>
              <a:rPr lang="zh-TW" altLang="zh-TW" sz="2400" dirty="0" smtClean="0">
                <a:solidFill>
                  <a:schemeClr val="bg1"/>
                </a:solidFill>
                <a:latin typeface="書法家中楷體" panose="02010609010101010101" pitchFamily="49" charset="-120"/>
                <a:ea typeface="書法家中楷體" panose="02010609010101010101" pitchFamily="49" charset="-120"/>
              </a:rPr>
              <a:t>助學金</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9/16</a:t>
            </a:r>
            <a:r>
              <a:rPr lang="zh-TW" altLang="zh-TW" sz="2400" dirty="0" smtClean="0">
                <a:solidFill>
                  <a:schemeClr val="bg1"/>
                </a:solidFill>
                <a:latin typeface="書法家中楷體" panose="02010609010101010101" pitchFamily="49" charset="-120"/>
                <a:ea typeface="書法家中楷體" panose="02010609010101010101" pitchFamily="49" charset="-120"/>
              </a:rPr>
              <a:t>前</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a:solidFill>
                  <a:schemeClr val="bg1"/>
                </a:solidFill>
                <a:latin typeface="書法家中楷體" panose="02010609010101010101" pitchFamily="49" charset="-120"/>
                <a:ea typeface="書法家中楷體" panose="02010609010101010101" pitchFamily="49" charset="-120"/>
              </a:rPr>
              <a:t>5</a:t>
            </a:r>
            <a:r>
              <a:rPr lang="zh-TW" altLang="zh-TW" sz="2400" dirty="0">
                <a:solidFill>
                  <a:schemeClr val="bg1"/>
                </a:solidFill>
                <a:latin typeface="書法家中楷體" panose="02010609010101010101" pitchFamily="49" charset="-120"/>
                <a:ea typeface="書法家中楷體" panose="02010609010101010101" pitchFamily="49" charset="-120"/>
              </a:rPr>
              <a:t>名，</a:t>
            </a:r>
            <a:r>
              <a:rPr lang="en-US" altLang="zh-TW" sz="2400" dirty="0">
                <a:solidFill>
                  <a:schemeClr val="bg1"/>
                </a:solidFill>
                <a:latin typeface="書法家中楷體" panose="02010609010101010101" pitchFamily="49" charset="-120"/>
                <a:ea typeface="書法家中楷體" panose="02010609010101010101" pitchFamily="49" charset="-120"/>
              </a:rPr>
              <a:t>3000</a:t>
            </a:r>
            <a:r>
              <a:rPr lang="zh-TW" altLang="zh-TW" sz="2400" dirty="0">
                <a:solidFill>
                  <a:schemeClr val="bg1"/>
                </a:solidFill>
                <a:latin typeface="書法家中楷體" panose="02010609010101010101" pitchFamily="49" charset="-120"/>
                <a:ea typeface="書法家中楷體" panose="02010609010101010101" pitchFamily="49" charset="-120"/>
              </a:rPr>
              <a:t>元。</a:t>
            </a:r>
          </a:p>
          <a:p>
            <a:pPr lvl="0" indent="268288"/>
            <a:r>
              <a:rPr lang="zh-TW" altLang="en-US" sz="2400" dirty="0" smtClean="0">
                <a:solidFill>
                  <a:schemeClr val="bg1"/>
                </a:solidFill>
                <a:latin typeface="書法家中楷體" panose="02010609010101010101" pitchFamily="49" charset="-120"/>
                <a:ea typeface="書法家中楷體" panose="02010609010101010101" pitchFamily="49" charset="-120"/>
              </a:rPr>
              <a:t>二、</a:t>
            </a:r>
            <a:r>
              <a:rPr lang="zh-TW" altLang="zh-TW" sz="2400" dirty="0" smtClean="0">
                <a:solidFill>
                  <a:schemeClr val="bg1"/>
                </a:solidFill>
                <a:latin typeface="書法家中楷體" panose="02010609010101010101" pitchFamily="49" charset="-120"/>
                <a:ea typeface="書法家中楷體" panose="02010609010101010101" pitchFamily="49" charset="-120"/>
              </a:rPr>
              <a:t>寶</a:t>
            </a:r>
            <a:r>
              <a:rPr lang="zh-TW" altLang="zh-TW" sz="2400" dirty="0">
                <a:solidFill>
                  <a:schemeClr val="bg1"/>
                </a:solidFill>
                <a:latin typeface="書法家中楷體" panose="02010609010101010101" pitchFamily="49" charset="-120"/>
                <a:ea typeface="書法家中楷體" panose="02010609010101010101" pitchFamily="49" charset="-120"/>
              </a:rPr>
              <a:t>佳</a:t>
            </a:r>
            <a:r>
              <a:rPr lang="zh-TW" altLang="zh-TW" sz="2400" dirty="0" smtClean="0">
                <a:solidFill>
                  <a:schemeClr val="bg1"/>
                </a:solidFill>
                <a:latin typeface="書法家中楷體" panose="02010609010101010101" pitchFamily="49" charset="-120"/>
                <a:ea typeface="書法家中楷體" panose="02010609010101010101" pitchFamily="49" charset="-120"/>
              </a:rPr>
              <a:t>獎學金</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9/23</a:t>
            </a:r>
            <a:r>
              <a:rPr lang="zh-TW" altLang="zh-TW" sz="2400" dirty="0" smtClean="0">
                <a:solidFill>
                  <a:schemeClr val="bg1"/>
                </a:solidFill>
                <a:latin typeface="書法家中楷體" panose="02010609010101010101" pitchFamily="49" charset="-120"/>
                <a:ea typeface="書法家中楷體" panose="02010609010101010101" pitchFamily="49" charset="-120"/>
              </a:rPr>
              <a:t>前</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a:solidFill>
                  <a:schemeClr val="bg1"/>
                </a:solidFill>
                <a:latin typeface="書法家中楷體" panose="02010609010101010101" pitchFamily="49" charset="-120"/>
                <a:ea typeface="書法家中楷體" panose="02010609010101010101" pitchFamily="49" charset="-120"/>
              </a:rPr>
              <a:t>26</a:t>
            </a:r>
            <a:r>
              <a:rPr lang="zh-TW" altLang="zh-TW" sz="2400" dirty="0">
                <a:solidFill>
                  <a:schemeClr val="bg1"/>
                </a:solidFill>
                <a:latin typeface="書法家中楷體" panose="02010609010101010101" pitchFamily="49" charset="-120"/>
                <a:ea typeface="書法家中楷體" panose="02010609010101010101" pitchFamily="49" charset="-120"/>
              </a:rPr>
              <a:t>名，每個月</a:t>
            </a:r>
            <a:r>
              <a:rPr lang="en-US" altLang="zh-TW" sz="2400" dirty="0">
                <a:solidFill>
                  <a:schemeClr val="bg1"/>
                </a:solidFill>
                <a:latin typeface="書法家中楷體" panose="02010609010101010101" pitchFamily="49" charset="-120"/>
                <a:ea typeface="書法家中楷體" panose="02010609010101010101" pitchFamily="49" charset="-120"/>
              </a:rPr>
              <a:t>2000</a:t>
            </a:r>
            <a:r>
              <a:rPr lang="zh-TW" altLang="zh-TW" sz="2400" dirty="0">
                <a:solidFill>
                  <a:schemeClr val="bg1"/>
                </a:solidFill>
                <a:latin typeface="書法家中楷體" panose="02010609010101010101" pitchFamily="49" charset="-120"/>
                <a:ea typeface="書法家中楷體" panose="02010609010101010101" pitchFamily="49" charset="-120"/>
              </a:rPr>
              <a:t>元。</a:t>
            </a:r>
          </a:p>
          <a:p>
            <a:pPr lvl="0" indent="268288"/>
            <a:r>
              <a:rPr lang="zh-TW" altLang="en-US" sz="2400" dirty="0" smtClean="0">
                <a:solidFill>
                  <a:schemeClr val="bg1"/>
                </a:solidFill>
                <a:latin typeface="書法家中楷體" panose="02010609010101010101" pitchFamily="49" charset="-120"/>
                <a:ea typeface="書法家中楷體" panose="02010609010101010101" pitchFamily="49" charset="-120"/>
              </a:rPr>
              <a:t>三、</a:t>
            </a:r>
            <a:r>
              <a:rPr lang="zh-TW" altLang="zh-TW" sz="2400" dirty="0" smtClean="0">
                <a:solidFill>
                  <a:schemeClr val="bg1"/>
                </a:solidFill>
                <a:latin typeface="書法家中楷體" panose="02010609010101010101" pitchFamily="49" charset="-120"/>
                <a:ea typeface="書法家中楷體" panose="02010609010101010101" pitchFamily="49" charset="-120"/>
              </a:rPr>
              <a:t>原住民</a:t>
            </a:r>
            <a:r>
              <a:rPr lang="zh-TW" altLang="zh-TW" sz="2400" dirty="0">
                <a:solidFill>
                  <a:schemeClr val="bg1"/>
                </a:solidFill>
                <a:latin typeface="書法家中楷體" panose="02010609010101010101" pitchFamily="49" charset="-120"/>
                <a:ea typeface="書法家中楷體" panose="02010609010101010101" pitchFamily="49" charset="-120"/>
              </a:rPr>
              <a:t>清寒獎</a:t>
            </a:r>
            <a:r>
              <a:rPr lang="zh-TW" altLang="zh-TW" sz="2400" dirty="0" smtClean="0">
                <a:solidFill>
                  <a:schemeClr val="bg1"/>
                </a:solidFill>
                <a:latin typeface="書法家中楷體" panose="02010609010101010101" pitchFamily="49" charset="-120"/>
                <a:ea typeface="書法家中楷體" panose="02010609010101010101" pitchFamily="49" charset="-120"/>
              </a:rPr>
              <a:t>助學金</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9/23</a:t>
            </a:r>
            <a:r>
              <a:rPr lang="zh-TW" altLang="zh-TW" sz="2400" dirty="0" smtClean="0">
                <a:solidFill>
                  <a:schemeClr val="bg1"/>
                </a:solidFill>
                <a:latin typeface="書法家中楷體" panose="02010609010101010101" pitchFamily="49" charset="-120"/>
                <a:ea typeface="書法家中楷體" panose="02010609010101010101" pitchFamily="49" charset="-120"/>
              </a:rPr>
              <a:t>前</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zh-TW" altLang="zh-TW" sz="2400" dirty="0">
              <a:solidFill>
                <a:schemeClr val="bg1"/>
              </a:solidFill>
              <a:latin typeface="書法家中楷體" panose="02010609010101010101" pitchFamily="49" charset="-120"/>
              <a:ea typeface="書法家中楷體" panose="02010609010101010101" pitchFamily="49" charset="-120"/>
            </a:endParaRPr>
          </a:p>
          <a:p>
            <a:pPr indent="268288"/>
            <a:r>
              <a:rPr lang="zh-TW" altLang="en-US" sz="2400" dirty="0" smtClean="0">
                <a:solidFill>
                  <a:schemeClr val="bg1"/>
                </a:solidFill>
                <a:latin typeface="書法家中楷體" panose="02010609010101010101" pitchFamily="49" charset="-120"/>
                <a:ea typeface="書法家中楷體" panose="02010609010101010101" pitchFamily="49" charset="-120"/>
              </a:rPr>
              <a:t>四、</a:t>
            </a:r>
            <a:r>
              <a:rPr lang="zh-TW" altLang="zh-TW" sz="2400" dirty="0" smtClean="0">
                <a:solidFill>
                  <a:schemeClr val="bg1"/>
                </a:solidFill>
                <a:latin typeface="書法家中楷體" panose="02010609010101010101" pitchFamily="49" charset="-120"/>
                <a:ea typeface="書法家中楷體" panose="02010609010101010101" pitchFamily="49" charset="-120"/>
              </a:rPr>
              <a:t>資</a:t>
            </a:r>
            <a:r>
              <a:rPr lang="zh-TW" altLang="zh-TW" sz="2400" dirty="0">
                <a:solidFill>
                  <a:schemeClr val="bg1"/>
                </a:solidFill>
                <a:latin typeface="書法家中楷體" panose="02010609010101010101" pitchFamily="49" charset="-120"/>
                <a:ea typeface="書法家中楷體" panose="02010609010101010101" pitchFamily="49" charset="-120"/>
              </a:rPr>
              <a:t>賦優異</a:t>
            </a:r>
            <a:r>
              <a:rPr lang="zh-TW" altLang="zh-TW" sz="2400" dirty="0" smtClean="0">
                <a:solidFill>
                  <a:schemeClr val="bg1"/>
                </a:solidFill>
                <a:latin typeface="書法家中楷體" panose="02010609010101010101" pitchFamily="49" charset="-120"/>
                <a:ea typeface="書法家中楷體" panose="02010609010101010101" pitchFamily="49" charset="-120"/>
              </a:rPr>
              <a:t>獎學金</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10/8</a:t>
            </a:r>
            <a:r>
              <a:rPr lang="zh-TW" altLang="zh-TW" sz="2400" dirty="0" smtClean="0">
                <a:solidFill>
                  <a:schemeClr val="bg1"/>
                </a:solidFill>
                <a:latin typeface="書法家中楷體" panose="02010609010101010101" pitchFamily="49" charset="-120"/>
                <a:ea typeface="書法家中楷體" panose="02010609010101010101" pitchFamily="49" charset="-120"/>
              </a:rPr>
              <a:t>前</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a:solidFill>
                  <a:schemeClr val="bg1"/>
                </a:solidFill>
                <a:latin typeface="書法家中楷體" panose="02010609010101010101" pitchFamily="49" charset="-120"/>
                <a:ea typeface="書法家中楷體" panose="02010609010101010101" pitchFamily="49" charset="-120"/>
              </a:rPr>
              <a:t>5000</a:t>
            </a:r>
            <a:r>
              <a:rPr lang="zh-TW" altLang="zh-TW" sz="2400" dirty="0">
                <a:solidFill>
                  <a:schemeClr val="bg1"/>
                </a:solidFill>
                <a:latin typeface="書法家中楷體" panose="02010609010101010101" pitchFamily="49" charset="-120"/>
                <a:ea typeface="書法家中楷體" panose="02010609010101010101" pitchFamily="49" charset="-120"/>
              </a:rPr>
              <a:t>元</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indent="268288">
              <a:buFont typeface="Wingdings" panose="05000000000000000000" pitchFamily="2" charset="2"/>
              <a:buChar char="Ø"/>
            </a:pP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spTree>
    <p:extLst>
      <p:ext uri="{BB962C8B-B14F-4D97-AF65-F5344CB8AC3E}">
        <p14:creationId xmlns:p14="http://schemas.microsoft.com/office/powerpoint/2010/main" val="3424660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jpg"/>
          <p:cNvPicPr>
            <a:picLocks noChangeAspect="1"/>
          </p:cNvPicPr>
          <p:nvPr/>
        </p:nvPicPr>
        <p:blipFill>
          <a:blip r:embed="rId2" cstate="print"/>
          <a:srcRect r="2304" b="7492"/>
          <a:stretch>
            <a:fillRect/>
          </a:stretch>
        </p:blipFill>
        <p:spPr>
          <a:xfrm>
            <a:off x="-36512" y="0"/>
            <a:ext cx="9180512" cy="5143500"/>
          </a:xfrm>
          <a:prstGeom prst="rect">
            <a:avLst/>
          </a:prstGeom>
        </p:spPr>
      </p:pic>
      <p:pic>
        <p:nvPicPr>
          <p:cNvPr id="3" name="图片 2" descr="黑板-空.png"/>
          <p:cNvPicPr>
            <a:picLocks/>
          </p:cNvPicPr>
          <p:nvPr/>
        </p:nvPicPr>
        <p:blipFill>
          <a:blip r:embed="rId3" cstate="print"/>
          <a:srcRect l="23089" t="4956" r="4833" b="20641"/>
          <a:stretch>
            <a:fillRect/>
          </a:stretch>
        </p:blipFill>
        <p:spPr>
          <a:xfrm>
            <a:off x="458595" y="571500"/>
            <a:ext cx="8226810" cy="4572000"/>
          </a:xfrm>
          <a:prstGeom prst="rect">
            <a:avLst/>
          </a:prstGeom>
        </p:spPr>
      </p:pic>
      <p:sp>
        <p:nvSpPr>
          <p:cNvPr id="5" name="矩形 4"/>
          <p:cNvSpPr/>
          <p:nvPr/>
        </p:nvSpPr>
        <p:spPr>
          <a:xfrm>
            <a:off x="1514444" y="1516584"/>
            <a:ext cx="1569660" cy="646331"/>
          </a:xfrm>
          <a:prstGeom prst="rect">
            <a:avLst/>
          </a:prstGeom>
          <a:noFill/>
        </p:spPr>
        <p:txBody>
          <a:bodyPr wrap="none" lIns="91440" tIns="45720" rIns="91440" bIns="45720">
            <a:spAutoFit/>
          </a:bodyPr>
          <a:lstStyle/>
          <a:p>
            <a:r>
              <a:rPr lang="zh-TW"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itchFamily="34" charset="-122"/>
                <a:ea typeface="微软雅黑" pitchFamily="34" charset="-122"/>
              </a:rPr>
              <a:t>報告人</a:t>
            </a:r>
            <a:endParaRPr lang="zh-CN"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itchFamily="34" charset="-122"/>
              <a:ea typeface="微软雅黑" pitchFamily="34" charset="-122"/>
            </a:endParaRPr>
          </a:p>
        </p:txBody>
      </p:sp>
      <p:pic>
        <p:nvPicPr>
          <p:cNvPr id="7" name="图片 6" descr="照片夹.png"/>
          <p:cNvPicPr>
            <a:picLocks noChangeAspect="1"/>
          </p:cNvPicPr>
          <p:nvPr/>
        </p:nvPicPr>
        <p:blipFill>
          <a:blip r:embed="rId4" cstate="print"/>
          <a:srcRect r="66645" b="79232"/>
          <a:stretch>
            <a:fillRect/>
          </a:stretch>
        </p:blipFill>
        <p:spPr>
          <a:xfrm flipH="1">
            <a:off x="4860032" y="-372337"/>
            <a:ext cx="4664304" cy="1887674"/>
          </a:xfrm>
          <a:prstGeom prst="rect">
            <a:avLst/>
          </a:prstGeom>
        </p:spPr>
      </p:pic>
      <p:grpSp>
        <p:nvGrpSpPr>
          <p:cNvPr id="14" name="组合 13"/>
          <p:cNvGrpSpPr>
            <a:grpSpLocks noChangeAspect="1"/>
          </p:cNvGrpSpPr>
          <p:nvPr/>
        </p:nvGrpSpPr>
        <p:grpSpPr>
          <a:xfrm>
            <a:off x="1897294" y="1715375"/>
            <a:ext cx="5050970" cy="2282968"/>
            <a:chOff x="171557" y="1325924"/>
            <a:chExt cx="2367628" cy="1070134"/>
          </a:xfrm>
        </p:grpSpPr>
        <p:pic>
          <p:nvPicPr>
            <p:cNvPr id="18" name="图片 17" descr="贴贴子4张（空）.png"/>
            <p:cNvPicPr>
              <a:picLocks noChangeAspect="1"/>
            </p:cNvPicPr>
            <p:nvPr/>
          </p:nvPicPr>
          <p:blipFill>
            <a:blip r:embed="rId5" cstate="print"/>
            <a:srcRect t="33018" r="77449" b="52860"/>
            <a:stretch>
              <a:fillRect/>
            </a:stretch>
          </p:blipFill>
          <p:spPr>
            <a:xfrm>
              <a:off x="171557" y="1325924"/>
              <a:ext cx="1992397" cy="810963"/>
            </a:xfrm>
            <a:prstGeom prst="rect">
              <a:avLst/>
            </a:prstGeom>
          </p:spPr>
        </p:pic>
        <p:sp>
          <p:nvSpPr>
            <p:cNvPr id="19" name="TextBox 18"/>
            <p:cNvSpPr txBox="1"/>
            <p:nvPr/>
          </p:nvSpPr>
          <p:spPr>
            <a:xfrm>
              <a:off x="815575" y="1690567"/>
              <a:ext cx="352180" cy="389527"/>
            </a:xfrm>
            <a:prstGeom prst="rect">
              <a:avLst/>
            </a:prstGeom>
            <a:noFill/>
          </p:spPr>
          <p:txBody>
            <a:bodyPr wrap="square" rtlCol="0">
              <a:spAutoFit/>
            </a:bodyPr>
            <a:lstStyle/>
            <a:p>
              <a:r>
                <a:rPr lang="zh-TW" altLang="en-US" sz="4800" b="1" dirty="0" smtClean="0">
                  <a:latin typeface="書法家中楷體" panose="02010609010101010101" pitchFamily="49" charset="-120"/>
                  <a:ea typeface="書法家中楷體" panose="02010609010101010101" pitchFamily="49" charset="-120"/>
                </a:rPr>
                <a:t>設</a:t>
              </a:r>
              <a:endParaRPr lang="zh-CN" altLang="en-US" sz="4800" b="1" dirty="0">
                <a:latin typeface="書法家中楷體" panose="02010609010101010101" pitchFamily="49" charset="-120"/>
                <a:ea typeface="書法家中楷體" panose="02010609010101010101" pitchFamily="49" charset="-120"/>
              </a:endParaRPr>
            </a:p>
          </p:txBody>
        </p:sp>
        <p:pic>
          <p:nvPicPr>
            <p:cNvPr id="20" name="图片 19" descr="贴贴子4张（空）.png"/>
            <p:cNvPicPr>
              <a:picLocks/>
            </p:cNvPicPr>
            <p:nvPr/>
          </p:nvPicPr>
          <p:blipFill>
            <a:blip r:embed="rId5" cstate="print"/>
            <a:srcRect l="6702" t="47905" r="86794" b="38897"/>
            <a:stretch>
              <a:fillRect/>
            </a:stretch>
          </p:blipFill>
          <p:spPr>
            <a:xfrm rot="21420000">
              <a:off x="1878240" y="1629828"/>
              <a:ext cx="660945" cy="766230"/>
            </a:xfrm>
            <a:prstGeom prst="rect">
              <a:avLst/>
            </a:prstGeom>
          </p:spPr>
        </p:pic>
        <p:sp>
          <p:nvSpPr>
            <p:cNvPr id="13" name="TextBox 18"/>
            <p:cNvSpPr txBox="1"/>
            <p:nvPr/>
          </p:nvSpPr>
          <p:spPr>
            <a:xfrm>
              <a:off x="1371644" y="1666528"/>
              <a:ext cx="352180" cy="389527"/>
            </a:xfrm>
            <a:prstGeom prst="rect">
              <a:avLst/>
            </a:prstGeom>
            <a:noFill/>
          </p:spPr>
          <p:txBody>
            <a:bodyPr wrap="square" rtlCol="0">
              <a:spAutoFit/>
            </a:bodyPr>
            <a:lstStyle/>
            <a:p>
              <a:r>
                <a:rPr lang="zh-TW" altLang="en-US" sz="4800" b="1" dirty="0" smtClean="0">
                  <a:latin typeface="書法家中楷體" panose="02010609010101010101" pitchFamily="49" charset="-120"/>
                  <a:ea typeface="書法家中楷體" panose="02010609010101010101" pitchFamily="49" charset="-120"/>
                </a:rPr>
                <a:t>備</a:t>
              </a:r>
              <a:endParaRPr lang="zh-CN" altLang="en-US" sz="4800" b="1" dirty="0">
                <a:latin typeface="書法家中楷體" panose="02010609010101010101" pitchFamily="49" charset="-120"/>
                <a:ea typeface="書法家中楷體" panose="02010609010101010101" pitchFamily="49" charset="-120"/>
              </a:endParaRPr>
            </a:p>
          </p:txBody>
        </p:sp>
        <p:sp>
          <p:nvSpPr>
            <p:cNvPr id="15" name="TextBox 18"/>
            <p:cNvSpPr txBox="1"/>
            <p:nvPr/>
          </p:nvSpPr>
          <p:spPr>
            <a:xfrm>
              <a:off x="1992108" y="1627111"/>
              <a:ext cx="352180" cy="389527"/>
            </a:xfrm>
            <a:prstGeom prst="rect">
              <a:avLst/>
            </a:prstGeom>
            <a:noFill/>
          </p:spPr>
          <p:txBody>
            <a:bodyPr wrap="square" rtlCol="0">
              <a:spAutoFit/>
            </a:bodyPr>
            <a:lstStyle/>
            <a:p>
              <a:r>
                <a:rPr lang="zh-TW" altLang="en-US" sz="4800" b="1" dirty="0" smtClean="0">
                  <a:latin typeface="書法家中楷體" panose="02010609010101010101" pitchFamily="49" charset="-120"/>
                  <a:ea typeface="書法家中楷體" panose="02010609010101010101" pitchFamily="49" charset="-120"/>
                </a:rPr>
                <a:t>組</a:t>
              </a:r>
              <a:endParaRPr lang="zh-CN" altLang="en-US" sz="4800" b="1" dirty="0">
                <a:latin typeface="書法家中楷體" panose="02010609010101010101" pitchFamily="49" charset="-120"/>
                <a:ea typeface="書法家中楷體" panose="02010609010101010101" pitchFamily="49" charset="-120"/>
              </a:endParaRPr>
            </a:p>
          </p:txBody>
        </p:sp>
      </p:grpSp>
    </p:spTree>
    <p:extLst>
      <p:ext uri="{BB962C8B-B14F-4D97-AF65-F5344CB8AC3E}">
        <p14:creationId xmlns:p14="http://schemas.microsoft.com/office/powerpoint/2010/main" val="3043570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值日生：姚美蘭</a:t>
            </a:r>
          </a:p>
        </p:txBody>
      </p:sp>
      <p:sp>
        <p:nvSpPr>
          <p:cNvPr id="3" name="矩形 2"/>
          <p:cNvSpPr/>
          <p:nvPr/>
        </p:nvSpPr>
        <p:spPr>
          <a:xfrm>
            <a:off x="467544" y="627534"/>
            <a:ext cx="7704856" cy="4154984"/>
          </a:xfrm>
          <a:prstGeom prst="rect">
            <a:avLst/>
          </a:prstGeom>
        </p:spPr>
        <p:txBody>
          <a:bodyPr wrap="square">
            <a:spAutoFit/>
          </a:bodyPr>
          <a:lstStyle/>
          <a:p>
            <a:r>
              <a:rPr lang="zh-TW" altLang="zh-TW" sz="2400" dirty="0">
                <a:solidFill>
                  <a:srgbClr val="0070C0"/>
                </a:solidFill>
                <a:latin typeface="書法家中楷體" panose="02010609010101010101" pitchFamily="49" charset="-120"/>
                <a:ea typeface="書法家中楷體" panose="02010609010101010101" pitchFamily="49" charset="-120"/>
              </a:rPr>
              <a:t>【教學設備】</a:t>
            </a:r>
            <a:endParaRPr lang="en-US" altLang="zh-TW" sz="2400" dirty="0">
              <a:solidFill>
                <a:srgbClr val="0070C0"/>
              </a:solidFill>
              <a:latin typeface="書法家中楷體" panose="02010609010101010101" pitchFamily="49" charset="-120"/>
              <a:ea typeface="書法家中楷體" panose="02010609010101010101" pitchFamily="49" charset="-120"/>
            </a:endParaRPr>
          </a:p>
          <a:p>
            <a:pPr marL="269875" indent="-269875">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本學期命題光碟尚未送至學校，收到後除了發至各班，也將</a:t>
            </a:r>
            <a:r>
              <a:rPr lang="zh-TW" altLang="zh-TW" sz="2400" dirty="0" smtClean="0">
                <a:solidFill>
                  <a:schemeClr val="bg1"/>
                </a:solidFill>
                <a:latin typeface="書法家中楷體" panose="02010609010101010101" pitchFamily="49" charset="-120"/>
                <a:ea typeface="書法家中楷體" panose="02010609010101010101" pitchFamily="49" charset="-120"/>
              </a:rPr>
              <a:t>放在</a:t>
            </a:r>
            <a:r>
              <a:rPr lang="en-US" altLang="zh-TW" sz="2400" dirty="0" smtClean="0">
                <a:solidFill>
                  <a:schemeClr val="bg1"/>
                </a:solidFill>
                <a:latin typeface="書法家中楷體" panose="02010609010101010101" pitchFamily="49" charset="-120"/>
                <a:ea typeface="書法家中楷體" panose="02010609010101010101" pitchFamily="49" charset="-120"/>
              </a:rPr>
              <a:t>【</a:t>
            </a:r>
            <a:r>
              <a:rPr lang="zh-TW" altLang="en-US" sz="2400" dirty="0" smtClean="0">
                <a:solidFill>
                  <a:schemeClr val="bg1"/>
                </a:solidFill>
                <a:latin typeface="書法家中楷體" panose="02010609010101010101" pitchFamily="49" charset="-120"/>
                <a:ea typeface="書法家中楷體" panose="02010609010101010101" pitchFamily="49" charset="-120"/>
              </a:rPr>
              <a:t>公用資料</a:t>
            </a:r>
            <a:r>
              <a:rPr lang="zh-TW" altLang="en-US" sz="2400" dirty="0">
                <a:solidFill>
                  <a:schemeClr val="bg1"/>
                </a:solidFill>
                <a:latin typeface="書法家中楷體" panose="02010609010101010101" pitchFamily="49" charset="-120"/>
                <a:ea typeface="書法家中楷體" panose="02010609010101010101" pitchFamily="49" charset="-120"/>
              </a:rPr>
              <a:t>夾</a:t>
            </a:r>
            <a:r>
              <a:rPr lang="en-US" altLang="zh-TW"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教務處</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行政</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設備</a:t>
            </a:r>
            <a:r>
              <a:rPr lang="zh-TW" altLang="zh-TW" sz="2400" dirty="0" smtClean="0">
                <a:solidFill>
                  <a:schemeClr val="bg1"/>
                </a:solidFill>
                <a:latin typeface="書法家中楷體" panose="02010609010101010101" pitchFamily="49" charset="-120"/>
                <a:ea typeface="書法家中楷體" panose="02010609010101010101" pitchFamily="49" charset="-120"/>
              </a:rPr>
              <a:t>組</a:t>
            </a:r>
            <a:r>
              <a:rPr lang="en-US" altLang="zh-TW"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供</a:t>
            </a:r>
            <a:r>
              <a:rPr lang="zh-TW" altLang="zh-TW" sz="2400" dirty="0">
                <a:solidFill>
                  <a:schemeClr val="bg1"/>
                </a:solidFill>
                <a:latin typeface="書法家中楷體" panose="02010609010101010101" pitchFamily="49" charset="-120"/>
                <a:ea typeface="書法家中楷體" panose="02010609010101010101" pitchFamily="49" charset="-120"/>
              </a:rPr>
              <a:t>老師使用</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457200" indent="-457200">
              <a:buFont typeface="Wingdings" panose="05000000000000000000" pitchFamily="2" charset="2"/>
              <a:buChar char="Ø"/>
            </a:pP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269875" indent="-269875">
              <a:buFont typeface="Wingdings" panose="05000000000000000000" pitchFamily="2" charset="2"/>
              <a:buChar char="Ø"/>
            </a:pPr>
            <a:r>
              <a:rPr lang="zh-TW" altLang="zh-TW" sz="2400" dirty="0" smtClean="0">
                <a:solidFill>
                  <a:schemeClr val="bg1"/>
                </a:solidFill>
                <a:latin typeface="書法家中楷體" panose="02010609010101010101" pitchFamily="49" charset="-120"/>
                <a:ea typeface="書法家中楷體" panose="02010609010101010101" pitchFamily="49" charset="-120"/>
              </a:rPr>
              <a:t>在</a:t>
            </a:r>
            <a:r>
              <a:rPr lang="en-US" altLang="zh-TW" sz="2400" dirty="0" smtClean="0">
                <a:solidFill>
                  <a:schemeClr val="bg1"/>
                </a:solidFill>
                <a:latin typeface="書法家中楷體" panose="02010609010101010101" pitchFamily="49" charset="-120"/>
                <a:ea typeface="書法家中楷體" panose="02010609010101010101" pitchFamily="49" charset="-120"/>
              </a:rPr>
              <a:t>【</a:t>
            </a:r>
            <a:r>
              <a:rPr lang="zh-TW" altLang="en-US" sz="2400" dirty="0">
                <a:solidFill>
                  <a:schemeClr val="bg1"/>
                </a:solidFill>
                <a:latin typeface="書法家中楷體" panose="02010609010101010101" pitchFamily="49" charset="-120"/>
                <a:ea typeface="書法家中楷體" panose="02010609010101010101" pitchFamily="49" charset="-120"/>
              </a:rPr>
              <a:t>公</a:t>
            </a:r>
            <a:r>
              <a:rPr lang="zh-TW" altLang="zh-TW" sz="2400" dirty="0" smtClean="0">
                <a:solidFill>
                  <a:schemeClr val="bg1"/>
                </a:solidFill>
                <a:latin typeface="書法家中楷體" panose="02010609010101010101" pitchFamily="49" charset="-120"/>
                <a:ea typeface="書法家中楷體" panose="02010609010101010101" pitchFamily="49" charset="-120"/>
              </a:rPr>
              <a:t>用</a:t>
            </a:r>
            <a:r>
              <a:rPr lang="zh-TW" altLang="en-US" sz="2400" dirty="0" smtClean="0">
                <a:solidFill>
                  <a:schemeClr val="bg1"/>
                </a:solidFill>
                <a:latin typeface="書法家中楷體" panose="02010609010101010101" pitchFamily="49" charset="-120"/>
                <a:ea typeface="書法家中楷體" panose="02010609010101010101" pitchFamily="49" charset="-120"/>
              </a:rPr>
              <a:t>資料夾</a:t>
            </a:r>
            <a:r>
              <a:rPr lang="en-US" altLang="zh-TW"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a:solidFill>
                  <a:schemeClr val="bg1"/>
                </a:solidFill>
                <a:latin typeface="書法家中楷體" panose="02010609010101010101" pitchFamily="49" charset="-120"/>
                <a:ea typeface="書法家中楷體" panose="02010609010101010101" pitchFamily="49" charset="-120"/>
              </a:rPr>
              <a:t>00</a:t>
            </a:r>
            <a:r>
              <a:rPr lang="zh-TW" altLang="zh-TW" sz="2400" dirty="0">
                <a:solidFill>
                  <a:schemeClr val="bg1"/>
                </a:solidFill>
                <a:latin typeface="書法家中楷體" panose="02010609010101010101" pitchFamily="49" charset="-120"/>
                <a:ea typeface="書法家中楷體" panose="02010609010101010101" pitchFamily="49" charset="-120"/>
              </a:rPr>
              <a:t>行政資料填寫一覽表</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教具</a:t>
            </a:r>
            <a:r>
              <a:rPr lang="zh-TW" altLang="zh-TW" sz="2400" dirty="0" smtClean="0">
                <a:solidFill>
                  <a:schemeClr val="bg1"/>
                </a:solidFill>
                <a:latin typeface="書法家中楷體" panose="02010609010101010101" pitchFamily="49" charset="-120"/>
                <a:ea typeface="書法家中楷體" panose="02010609010101010101" pitchFamily="49" charset="-120"/>
              </a:rPr>
              <a:t>清單</a:t>
            </a:r>
            <a:r>
              <a:rPr lang="en-US" altLang="zh-TW"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中</a:t>
            </a:r>
            <a:r>
              <a:rPr lang="zh-TW" altLang="zh-TW" sz="2400" dirty="0">
                <a:solidFill>
                  <a:schemeClr val="bg1"/>
                </a:solidFill>
                <a:latin typeface="書法家中楷體" panose="02010609010101010101" pitchFamily="49" charset="-120"/>
                <a:ea typeface="書法家中楷體" panose="02010609010101010101" pitchFamily="49" charset="-120"/>
              </a:rPr>
              <a:t>，點選後可看到教具明細</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 </a:t>
            </a:r>
            <a:r>
              <a:rPr lang="zh-TW" altLang="zh-TW" sz="2400" dirty="0">
                <a:solidFill>
                  <a:schemeClr val="bg1"/>
                </a:solidFill>
                <a:latin typeface="書法家中楷體" panose="02010609010101010101" pitchFamily="49" charset="-120"/>
                <a:ea typeface="書法家中楷體" panose="02010609010101010101" pitchFamily="49" charset="-120"/>
              </a:rPr>
              <a:t>可向我或志工媽媽借用，鼓勵老師多加使用</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457200" indent="-457200">
              <a:buFont typeface="Wingdings" panose="05000000000000000000" pitchFamily="2" charset="2"/>
              <a:buChar char="Ø"/>
            </a:pP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269875" indent="-269875">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班級國語日報分配的日期，每個月更動一次，往後挪動一天。</a:t>
            </a: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spTree>
    <p:extLst>
      <p:ext uri="{BB962C8B-B14F-4D97-AF65-F5344CB8AC3E}">
        <p14:creationId xmlns:p14="http://schemas.microsoft.com/office/powerpoint/2010/main" val="602670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值日生：姚美蘭</a:t>
            </a:r>
          </a:p>
        </p:txBody>
      </p:sp>
      <p:sp>
        <p:nvSpPr>
          <p:cNvPr id="3" name="矩形 2"/>
          <p:cNvSpPr/>
          <p:nvPr/>
        </p:nvSpPr>
        <p:spPr>
          <a:xfrm>
            <a:off x="467544" y="627534"/>
            <a:ext cx="7704856" cy="4154984"/>
          </a:xfrm>
          <a:prstGeom prst="rect">
            <a:avLst/>
          </a:prstGeom>
        </p:spPr>
        <p:txBody>
          <a:bodyPr wrap="square">
            <a:spAutoFit/>
          </a:bodyPr>
          <a:lstStyle/>
          <a:p>
            <a:r>
              <a:rPr lang="zh-TW" altLang="zh-TW" sz="2400" dirty="0" smtClean="0">
                <a:solidFill>
                  <a:srgbClr val="0070C0"/>
                </a:solidFill>
                <a:latin typeface="書法家中楷體" panose="02010609010101010101" pitchFamily="49" charset="-120"/>
                <a:ea typeface="書法家中楷體" panose="02010609010101010101" pitchFamily="49" charset="-120"/>
              </a:rPr>
              <a:t>【</a:t>
            </a:r>
            <a:r>
              <a:rPr lang="zh-TW" altLang="en-US" sz="2400" dirty="0" smtClean="0">
                <a:solidFill>
                  <a:srgbClr val="0070C0"/>
                </a:solidFill>
                <a:latin typeface="書法家中楷體" panose="02010609010101010101" pitchFamily="49" charset="-120"/>
                <a:ea typeface="書法家中楷體" panose="02010609010101010101" pitchFamily="49" charset="-120"/>
              </a:rPr>
              <a:t>圖書館</a:t>
            </a:r>
            <a:r>
              <a:rPr lang="zh-TW" altLang="zh-TW" sz="2400" dirty="0" smtClean="0">
                <a:solidFill>
                  <a:srgbClr val="0070C0"/>
                </a:solidFill>
                <a:latin typeface="書法家中楷體" panose="02010609010101010101" pitchFamily="49" charset="-120"/>
                <a:ea typeface="書法家中楷體" panose="02010609010101010101" pitchFamily="49" charset="-120"/>
              </a:rPr>
              <a:t>】</a:t>
            </a:r>
            <a:endParaRPr lang="en-US" altLang="zh-TW" sz="2400" dirty="0">
              <a:solidFill>
                <a:srgbClr val="0070C0"/>
              </a:solidFill>
              <a:latin typeface="書法家中楷體" panose="02010609010101010101" pitchFamily="49" charset="-120"/>
              <a:ea typeface="書法家中楷體" panose="02010609010101010101" pitchFamily="49" charset="-120"/>
            </a:endParaRPr>
          </a:p>
          <a:p>
            <a:pPr marL="269875" indent="-269875">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本週圖書館整理，請各班老師提醒小朋友歸還暑假圖書，下週開始借書</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457200" indent="-457200">
              <a:buFont typeface="Wingdings" panose="05000000000000000000" pitchFamily="2" charset="2"/>
              <a:buChar char="Ø"/>
            </a:pP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269875" indent="-269875">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本學期十月開始，圖書館每週一、四</a:t>
            </a:r>
            <a:r>
              <a:rPr lang="en-US" altLang="zh-TW" sz="2400" dirty="0">
                <a:solidFill>
                  <a:schemeClr val="bg1"/>
                </a:solidFill>
                <a:latin typeface="書法家中楷體" panose="02010609010101010101" pitchFamily="49" charset="-120"/>
                <a:ea typeface="書法家中楷體" panose="02010609010101010101" pitchFamily="49" charset="-120"/>
              </a:rPr>
              <a:t>10:10-10:30</a:t>
            </a:r>
            <a:r>
              <a:rPr lang="zh-TW" altLang="zh-TW" sz="2400" dirty="0">
                <a:solidFill>
                  <a:schemeClr val="bg1"/>
                </a:solidFill>
                <a:latin typeface="書法家中楷體" panose="02010609010101010101" pitchFamily="49" charset="-120"/>
                <a:ea typeface="書法家中楷體" panose="02010609010101010101" pitchFamily="49" charset="-120"/>
              </a:rPr>
              <a:t>外師、怡靜老師及故事媽媽說故事，請各班老師鼓勵學生參加</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457200" indent="-457200">
              <a:buFont typeface="Wingdings" panose="05000000000000000000" pitchFamily="2" charset="2"/>
              <a:buChar char="Ø"/>
            </a:pP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269875" indent="-269875">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結合圖書室科學玩具製作相關主題書展，辦理科學玩具製作比賽，</a:t>
            </a:r>
            <a:r>
              <a:rPr lang="zh-TW" altLang="zh-TW" sz="2400" dirty="0">
                <a:solidFill>
                  <a:srgbClr val="FF2FFF"/>
                </a:solidFill>
                <a:latin typeface="書法家中楷體" panose="02010609010101010101" pitchFamily="49" charset="-120"/>
                <a:ea typeface="書法家中楷體" panose="02010609010101010101" pitchFamily="49" charset="-120"/>
              </a:rPr>
              <a:t>送件日期是</a:t>
            </a:r>
            <a:r>
              <a:rPr lang="en-US" altLang="zh-TW" sz="2400" dirty="0">
                <a:solidFill>
                  <a:srgbClr val="FF2FFF"/>
                </a:solidFill>
                <a:latin typeface="書法家中楷體" panose="02010609010101010101" pitchFamily="49" charset="-120"/>
                <a:ea typeface="書法家中楷體" panose="02010609010101010101" pitchFamily="49" charset="-120"/>
              </a:rPr>
              <a:t>108</a:t>
            </a:r>
            <a:r>
              <a:rPr lang="zh-TW" altLang="zh-TW" sz="2400" dirty="0">
                <a:solidFill>
                  <a:srgbClr val="FF2FFF"/>
                </a:solidFill>
                <a:latin typeface="書法家中楷體" panose="02010609010101010101" pitchFamily="49" charset="-120"/>
                <a:ea typeface="書法家中楷體" panose="02010609010101010101" pitchFamily="49" charset="-120"/>
              </a:rPr>
              <a:t>年</a:t>
            </a:r>
            <a:r>
              <a:rPr lang="en-US" altLang="zh-TW" sz="2400" dirty="0">
                <a:solidFill>
                  <a:srgbClr val="FF2FFF"/>
                </a:solidFill>
                <a:latin typeface="書法家中楷體" panose="02010609010101010101" pitchFamily="49" charset="-120"/>
                <a:ea typeface="書法家中楷體" panose="02010609010101010101" pitchFamily="49" charset="-120"/>
              </a:rPr>
              <a:t>12</a:t>
            </a:r>
            <a:r>
              <a:rPr lang="zh-TW" altLang="zh-TW" sz="2400" dirty="0">
                <a:solidFill>
                  <a:srgbClr val="FF2FFF"/>
                </a:solidFill>
                <a:latin typeface="書法家中楷體" panose="02010609010101010101" pitchFamily="49" charset="-120"/>
                <a:ea typeface="書法家中楷體" panose="02010609010101010101" pitchFamily="49" charset="-120"/>
              </a:rPr>
              <a:t>月</a:t>
            </a:r>
            <a:r>
              <a:rPr lang="en-US" altLang="zh-TW" sz="2400" dirty="0">
                <a:solidFill>
                  <a:srgbClr val="FF2FFF"/>
                </a:solidFill>
                <a:latin typeface="書法家中楷體" panose="02010609010101010101" pitchFamily="49" charset="-120"/>
                <a:ea typeface="書法家中楷體" panose="02010609010101010101" pitchFamily="49" charset="-120"/>
              </a:rPr>
              <a:t>16</a:t>
            </a:r>
            <a:r>
              <a:rPr lang="zh-TW" altLang="zh-TW" sz="2400" dirty="0">
                <a:solidFill>
                  <a:srgbClr val="FF2FFF"/>
                </a:solidFill>
                <a:latin typeface="書法家中楷體" panose="02010609010101010101" pitchFamily="49" charset="-120"/>
                <a:ea typeface="書法家中楷體" panose="02010609010101010101" pitchFamily="49" charset="-120"/>
              </a:rPr>
              <a:t>日至</a:t>
            </a:r>
            <a:r>
              <a:rPr lang="en-US" altLang="zh-TW" sz="2400" dirty="0">
                <a:solidFill>
                  <a:srgbClr val="FF2FFF"/>
                </a:solidFill>
                <a:latin typeface="書法家中楷體" panose="02010609010101010101" pitchFamily="49" charset="-120"/>
                <a:ea typeface="書法家中楷體" panose="02010609010101010101" pitchFamily="49" charset="-120"/>
              </a:rPr>
              <a:t>108</a:t>
            </a:r>
            <a:r>
              <a:rPr lang="zh-TW" altLang="zh-TW" sz="2400" dirty="0">
                <a:solidFill>
                  <a:srgbClr val="FF2FFF"/>
                </a:solidFill>
                <a:latin typeface="書法家中楷體" panose="02010609010101010101" pitchFamily="49" charset="-120"/>
                <a:ea typeface="書法家中楷體" panose="02010609010101010101" pitchFamily="49" charset="-120"/>
              </a:rPr>
              <a:t>年</a:t>
            </a:r>
            <a:r>
              <a:rPr lang="en-US" altLang="zh-TW" sz="2400" dirty="0">
                <a:solidFill>
                  <a:srgbClr val="FF2FFF"/>
                </a:solidFill>
                <a:latin typeface="書法家中楷體" panose="02010609010101010101" pitchFamily="49" charset="-120"/>
                <a:ea typeface="書法家中楷體" panose="02010609010101010101" pitchFamily="49" charset="-120"/>
              </a:rPr>
              <a:t>12</a:t>
            </a:r>
            <a:r>
              <a:rPr lang="zh-TW" altLang="zh-TW" sz="2400" dirty="0">
                <a:solidFill>
                  <a:srgbClr val="FF2FFF"/>
                </a:solidFill>
                <a:latin typeface="書法家中楷體" panose="02010609010101010101" pitchFamily="49" charset="-120"/>
                <a:ea typeface="書法家中楷體" panose="02010609010101010101" pitchFamily="49" charset="-120"/>
              </a:rPr>
              <a:t>月</a:t>
            </a:r>
            <a:r>
              <a:rPr lang="en-US" altLang="zh-TW" sz="2400" dirty="0">
                <a:solidFill>
                  <a:srgbClr val="FF2FFF"/>
                </a:solidFill>
                <a:latin typeface="書法家中楷體" panose="02010609010101010101" pitchFamily="49" charset="-120"/>
                <a:ea typeface="書法家中楷體" panose="02010609010101010101" pitchFamily="49" charset="-120"/>
              </a:rPr>
              <a:t>31</a:t>
            </a:r>
            <a:r>
              <a:rPr lang="zh-TW" altLang="zh-TW" sz="2400" dirty="0">
                <a:solidFill>
                  <a:srgbClr val="FF2FFF"/>
                </a:solidFill>
                <a:latin typeface="書法家中楷體" panose="02010609010101010101" pitchFamily="49" charset="-120"/>
                <a:ea typeface="書法家中楷體" panose="02010609010101010101" pitchFamily="49" charset="-120"/>
              </a:rPr>
              <a:t>日</a:t>
            </a:r>
            <a:r>
              <a:rPr lang="zh-TW" altLang="zh-TW" sz="2400" dirty="0">
                <a:solidFill>
                  <a:schemeClr val="bg1"/>
                </a:solidFill>
                <a:latin typeface="書法家中楷體" panose="02010609010101010101" pitchFamily="49" charset="-120"/>
                <a:ea typeface="書法家中楷體" panose="02010609010101010101" pitchFamily="49" charset="-120"/>
              </a:rPr>
              <a:t>，對象是全校學生。</a:t>
            </a: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spTree>
    <p:extLst>
      <p:ext uri="{BB962C8B-B14F-4D97-AF65-F5344CB8AC3E}">
        <p14:creationId xmlns:p14="http://schemas.microsoft.com/office/powerpoint/2010/main" val="4008633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值日生：姚美蘭</a:t>
            </a:r>
          </a:p>
        </p:txBody>
      </p:sp>
      <p:sp>
        <p:nvSpPr>
          <p:cNvPr id="3" name="矩形 2"/>
          <p:cNvSpPr/>
          <p:nvPr/>
        </p:nvSpPr>
        <p:spPr>
          <a:xfrm>
            <a:off x="467544" y="627534"/>
            <a:ext cx="7704856" cy="3785652"/>
          </a:xfrm>
          <a:prstGeom prst="rect">
            <a:avLst/>
          </a:prstGeom>
        </p:spPr>
        <p:txBody>
          <a:bodyPr wrap="square">
            <a:spAutoFit/>
          </a:bodyPr>
          <a:lstStyle/>
          <a:p>
            <a:r>
              <a:rPr lang="zh-TW" altLang="zh-TW" sz="2400" dirty="0" smtClean="0">
                <a:solidFill>
                  <a:srgbClr val="0070C0"/>
                </a:solidFill>
                <a:latin typeface="書法家中楷體" panose="02010609010101010101" pitchFamily="49" charset="-120"/>
                <a:ea typeface="書法家中楷體" panose="02010609010101010101" pitchFamily="49" charset="-120"/>
              </a:rPr>
              <a:t>【</a:t>
            </a:r>
            <a:r>
              <a:rPr lang="zh-TW" altLang="en-US" sz="2400" dirty="0" smtClean="0">
                <a:solidFill>
                  <a:srgbClr val="0070C0"/>
                </a:solidFill>
                <a:latin typeface="書法家中楷體" panose="02010609010101010101" pitchFamily="49" charset="-120"/>
                <a:ea typeface="書法家中楷體" panose="02010609010101010101" pitchFamily="49" charset="-120"/>
              </a:rPr>
              <a:t>圖書館</a:t>
            </a:r>
            <a:r>
              <a:rPr lang="zh-TW" altLang="zh-TW" sz="2400" dirty="0" smtClean="0">
                <a:solidFill>
                  <a:srgbClr val="0070C0"/>
                </a:solidFill>
                <a:latin typeface="書法家中楷體" panose="02010609010101010101" pitchFamily="49" charset="-120"/>
                <a:ea typeface="書法家中楷體" panose="02010609010101010101" pitchFamily="49" charset="-120"/>
              </a:rPr>
              <a:t>】</a:t>
            </a:r>
          </a:p>
          <a:p>
            <a:pPr marL="269875" indent="-269875">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關於台中線上閱讀認證</a:t>
            </a:r>
            <a:r>
              <a:rPr lang="zh-TW" altLang="zh-TW" sz="2400" dirty="0" smtClean="0">
                <a:solidFill>
                  <a:schemeClr val="bg1"/>
                </a:solidFill>
                <a:latin typeface="書法家中楷體" panose="02010609010101010101" pitchFamily="49" charset="-120"/>
                <a:ea typeface="書法家中楷體" panose="02010609010101010101" pitchFamily="49" charset="-120"/>
              </a:rPr>
              <a:t>網</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endParaRPr lang="zh-TW" altLang="zh-TW" sz="2400" dirty="0">
              <a:solidFill>
                <a:schemeClr val="bg1"/>
              </a:solidFill>
              <a:latin typeface="書法家中楷體" panose="02010609010101010101" pitchFamily="49" charset="-120"/>
              <a:ea typeface="書法家中楷體" panose="02010609010101010101" pitchFamily="49" charset="-120"/>
            </a:endParaRPr>
          </a:p>
          <a:p>
            <a:pPr indent="182563"/>
            <a:r>
              <a:rPr lang="zh-TW" altLang="zh-TW" sz="2400" dirty="0">
                <a:solidFill>
                  <a:schemeClr val="bg1"/>
                </a:solidFill>
                <a:latin typeface="書法家中楷體" panose="02010609010101010101" pitchFamily="49" charset="-120"/>
                <a:ea typeface="書法家中楷體" panose="02010609010101010101" pitchFamily="49" charset="-120"/>
              </a:rPr>
              <a:t>（一）密碼為</a:t>
            </a:r>
            <a:r>
              <a:rPr lang="zh-TW" altLang="zh-TW" sz="2400" dirty="0">
                <a:solidFill>
                  <a:srgbClr val="FF2FFF"/>
                </a:solidFill>
                <a:latin typeface="書法家中楷體" panose="02010609010101010101" pitchFamily="49" charset="-120"/>
                <a:ea typeface="書法家中楷體" panose="02010609010101010101" pitchFamily="49" charset="-120"/>
              </a:rPr>
              <a:t>出生年月日</a:t>
            </a:r>
            <a:r>
              <a:rPr lang="zh-TW" altLang="zh-TW" sz="2400" dirty="0">
                <a:solidFill>
                  <a:schemeClr val="bg1"/>
                </a:solidFill>
                <a:latin typeface="書法家中楷體" panose="02010609010101010101" pitchFamily="49" charset="-120"/>
                <a:ea typeface="書法家中楷體" panose="02010609010101010101" pitchFamily="49" charset="-120"/>
              </a:rPr>
              <a:t>或</a:t>
            </a:r>
            <a:r>
              <a:rPr lang="en-US" altLang="zh-TW" sz="2400" dirty="0">
                <a:solidFill>
                  <a:srgbClr val="FF2FFF"/>
                </a:solidFill>
                <a:latin typeface="書法家中楷體" panose="02010609010101010101" pitchFamily="49" charset="-120"/>
                <a:ea typeface="書法家中楷體" panose="02010609010101010101" pitchFamily="49" charset="-120"/>
              </a:rPr>
              <a:t>0000</a:t>
            </a:r>
            <a:r>
              <a:rPr lang="zh-TW" altLang="zh-TW" sz="2400" dirty="0">
                <a:solidFill>
                  <a:schemeClr val="bg1"/>
                </a:solidFill>
                <a:latin typeface="書法家中楷體" panose="02010609010101010101" pitchFamily="49" charset="-120"/>
                <a:ea typeface="書法家中楷體" panose="02010609010101010101" pitchFamily="49" charset="-120"/>
              </a:rPr>
              <a:t>。</a:t>
            </a:r>
          </a:p>
          <a:p>
            <a:pPr marL="1079500" indent="-992188"/>
            <a:r>
              <a:rPr lang="zh-TW" altLang="en-US" sz="2400" dirty="0" smtClean="0">
                <a:solidFill>
                  <a:schemeClr val="bg1"/>
                </a:solidFill>
                <a:latin typeface="書法家中楷體" panose="02010609010101010101" pitchFamily="49" charset="-120"/>
                <a:ea typeface="書法家中楷體" panose="02010609010101010101" pitchFamily="49" charset="-120"/>
              </a:rPr>
              <a:t> </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二）認證點數達</a:t>
            </a:r>
            <a:r>
              <a:rPr lang="en-US" altLang="zh-TW" sz="2400" dirty="0">
                <a:solidFill>
                  <a:schemeClr val="bg1"/>
                </a:solidFill>
                <a:latin typeface="書法家中楷體" panose="02010609010101010101" pitchFamily="49" charset="-120"/>
                <a:ea typeface="書法家中楷體" panose="02010609010101010101" pitchFamily="49" charset="-120"/>
              </a:rPr>
              <a:t>500</a:t>
            </a:r>
            <a:r>
              <a:rPr lang="zh-TW" altLang="zh-TW" sz="2400" dirty="0">
                <a:solidFill>
                  <a:schemeClr val="bg1"/>
                </a:solidFill>
                <a:latin typeface="書法家中楷體" panose="02010609010101010101" pitchFamily="49" charset="-120"/>
                <a:ea typeface="書法家中楷體" panose="02010609010101010101" pitchFamily="49" charset="-120"/>
              </a:rPr>
              <a:t>、</a:t>
            </a:r>
            <a:r>
              <a:rPr lang="en-US" altLang="zh-TW" sz="2400" dirty="0">
                <a:solidFill>
                  <a:schemeClr val="bg1"/>
                </a:solidFill>
                <a:latin typeface="書法家中楷體" panose="02010609010101010101" pitchFamily="49" charset="-120"/>
                <a:ea typeface="書法家中楷體" panose="02010609010101010101" pitchFamily="49" charset="-120"/>
              </a:rPr>
              <a:t>1000</a:t>
            </a:r>
            <a:r>
              <a:rPr lang="zh-TW" altLang="zh-TW" sz="2400" dirty="0">
                <a:solidFill>
                  <a:schemeClr val="bg1"/>
                </a:solidFill>
                <a:latin typeface="書法家中楷體" panose="02010609010101010101" pitchFamily="49" charset="-120"/>
                <a:ea typeface="書法家中楷體" panose="02010609010101010101" pitchFamily="49" charset="-120"/>
              </a:rPr>
              <a:t>、</a:t>
            </a:r>
            <a:r>
              <a:rPr lang="en-US" altLang="zh-TW" sz="2400" dirty="0">
                <a:solidFill>
                  <a:schemeClr val="bg1"/>
                </a:solidFill>
                <a:latin typeface="書法家中楷體" panose="02010609010101010101" pitchFamily="49" charset="-120"/>
                <a:ea typeface="書法家中楷體" panose="02010609010101010101" pitchFamily="49" charset="-120"/>
              </a:rPr>
              <a:t>1500</a:t>
            </a:r>
            <a:r>
              <a:rPr lang="zh-TW" altLang="zh-TW" sz="2400" dirty="0">
                <a:solidFill>
                  <a:schemeClr val="bg1"/>
                </a:solidFill>
                <a:latin typeface="書法家中楷體" panose="02010609010101010101" pitchFamily="49" charset="-120"/>
                <a:ea typeface="書法家中楷體" panose="02010609010101010101" pitchFamily="49" charset="-120"/>
              </a:rPr>
              <a:t>點以上的小朋友將於期末公開頒發圖書禮卷</a:t>
            </a:r>
            <a:r>
              <a:rPr lang="en-US" altLang="zh-TW" sz="2400" dirty="0">
                <a:solidFill>
                  <a:schemeClr val="bg1"/>
                </a:solidFill>
                <a:latin typeface="書法家中楷體" panose="02010609010101010101" pitchFamily="49" charset="-120"/>
                <a:ea typeface="書法家中楷體" panose="02010609010101010101" pitchFamily="49" charset="-120"/>
              </a:rPr>
              <a:t>100</a:t>
            </a:r>
            <a:r>
              <a:rPr lang="zh-TW" altLang="zh-TW" sz="2400" dirty="0">
                <a:solidFill>
                  <a:schemeClr val="bg1"/>
                </a:solidFill>
                <a:latin typeface="書法家中楷體" panose="02010609010101010101" pitchFamily="49" charset="-120"/>
                <a:ea typeface="書法家中楷體" panose="02010609010101010101" pitchFamily="49" charset="-120"/>
              </a:rPr>
              <a:t>元。</a:t>
            </a:r>
          </a:p>
          <a:p>
            <a:pPr indent="182563"/>
            <a:r>
              <a:rPr lang="zh-TW" altLang="zh-TW" sz="2400" dirty="0">
                <a:solidFill>
                  <a:schemeClr val="bg1"/>
                </a:solidFill>
                <a:latin typeface="書法家中楷體" panose="02010609010101010101" pitchFamily="49" charset="-120"/>
                <a:ea typeface="書法家中楷體" panose="02010609010101010101" pitchFamily="49" charset="-120"/>
              </a:rPr>
              <a:t>（三）圖書館中有</a:t>
            </a:r>
            <a:r>
              <a:rPr lang="zh-TW" altLang="zh-TW" sz="2400" dirty="0">
                <a:solidFill>
                  <a:srgbClr val="FF2FFF"/>
                </a:solidFill>
                <a:latin typeface="書法家中楷體" panose="02010609010101010101" pitchFamily="49" charset="-120"/>
                <a:ea typeface="書法家中楷體" panose="02010609010101010101" pitchFamily="49" charset="-120"/>
              </a:rPr>
              <a:t>貼藍貼紙</a:t>
            </a:r>
            <a:r>
              <a:rPr lang="zh-TW" altLang="zh-TW" sz="2400" dirty="0">
                <a:solidFill>
                  <a:schemeClr val="bg1"/>
                </a:solidFill>
                <a:latin typeface="書法家中楷體" panose="02010609010101010101" pitchFamily="49" charset="-120"/>
                <a:ea typeface="書法家中楷體" panose="02010609010101010101" pitchFamily="49" charset="-120"/>
              </a:rPr>
              <a:t>的為閱讀認證網裡的書籍。</a:t>
            </a:r>
          </a:p>
          <a:p>
            <a:pPr marL="1079500" indent="-896938"/>
            <a:r>
              <a:rPr lang="zh-TW" altLang="zh-TW" sz="2400" dirty="0">
                <a:solidFill>
                  <a:schemeClr val="bg1"/>
                </a:solidFill>
                <a:latin typeface="書法家中楷體" panose="02010609010101010101" pitchFamily="49" charset="-120"/>
                <a:ea typeface="書法家中楷體" panose="02010609010101010101" pitchFamily="49" charset="-120"/>
              </a:rPr>
              <a:t>（四）台中閱讀認證網點數達</a:t>
            </a:r>
            <a:r>
              <a:rPr lang="en-US" altLang="zh-TW" sz="2400" dirty="0">
                <a:solidFill>
                  <a:schemeClr val="bg1"/>
                </a:solidFill>
                <a:latin typeface="書法家中楷體" panose="02010609010101010101" pitchFamily="49" charset="-120"/>
                <a:ea typeface="書法家中楷體" panose="02010609010101010101" pitchFamily="49" charset="-120"/>
              </a:rPr>
              <a:t>300</a:t>
            </a:r>
            <a:r>
              <a:rPr lang="zh-TW" altLang="zh-TW" sz="2400" dirty="0">
                <a:solidFill>
                  <a:schemeClr val="bg1"/>
                </a:solidFill>
                <a:latin typeface="書法家中楷體" panose="02010609010101010101" pitchFamily="49" charset="-120"/>
                <a:ea typeface="書法家中楷體" panose="02010609010101010101" pitchFamily="49" charset="-120"/>
              </a:rPr>
              <a:t>點，可換取綠繡眼徽章；達</a:t>
            </a:r>
            <a:r>
              <a:rPr lang="en-US" altLang="zh-TW" sz="2400" dirty="0">
                <a:solidFill>
                  <a:schemeClr val="bg1"/>
                </a:solidFill>
                <a:latin typeface="書法家中楷體" panose="02010609010101010101" pitchFamily="49" charset="-120"/>
                <a:ea typeface="書法家中楷體" panose="02010609010101010101" pitchFamily="49" charset="-120"/>
              </a:rPr>
              <a:t>1500</a:t>
            </a:r>
            <a:r>
              <a:rPr lang="zh-TW" altLang="zh-TW" sz="2400" dirty="0">
                <a:solidFill>
                  <a:schemeClr val="bg1"/>
                </a:solidFill>
                <a:latin typeface="書法家中楷體" panose="02010609010101010101" pitchFamily="49" charset="-120"/>
                <a:ea typeface="書法家中楷體" panose="02010609010101010101" pitchFamily="49" charset="-120"/>
              </a:rPr>
              <a:t>點，可換取紅嘴黑鵯徽章</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1079500" indent="-896938"/>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五</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請</a:t>
            </a:r>
            <a:r>
              <a:rPr lang="zh-TW" altLang="zh-TW" sz="2400" dirty="0">
                <a:solidFill>
                  <a:schemeClr val="bg1"/>
                </a:solidFill>
                <a:latin typeface="書法家中楷體" panose="02010609010101010101" pitchFamily="49" charset="-120"/>
                <a:ea typeface="書法家中楷體" panose="02010609010101010101" pitchFamily="49" charset="-120"/>
              </a:rPr>
              <a:t>導師上台中線上閱讀認證網</a:t>
            </a:r>
            <a:r>
              <a:rPr lang="zh-TW" altLang="zh-TW" sz="2400" dirty="0">
                <a:solidFill>
                  <a:srgbClr val="FF2FFF"/>
                </a:solidFill>
                <a:latin typeface="書法家中楷體" panose="02010609010101010101" pitchFamily="49" charset="-120"/>
                <a:ea typeface="書法家中楷體" panose="02010609010101010101" pitchFamily="49" charset="-120"/>
              </a:rPr>
              <a:t>註冊</a:t>
            </a:r>
            <a:r>
              <a:rPr lang="zh-TW" altLang="zh-TW" sz="2400" dirty="0">
                <a:solidFill>
                  <a:schemeClr val="bg1"/>
                </a:solidFill>
                <a:latin typeface="書法家中楷體" panose="02010609010101010101" pitchFamily="49" charset="-120"/>
                <a:ea typeface="書法家中楷體" panose="02010609010101010101" pitchFamily="49" charset="-120"/>
              </a:rPr>
              <a:t>，方便確認學生閱讀認證數量。</a:t>
            </a: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spTree>
    <p:extLst>
      <p:ext uri="{BB962C8B-B14F-4D97-AF65-F5344CB8AC3E}">
        <p14:creationId xmlns:p14="http://schemas.microsoft.com/office/powerpoint/2010/main" val="2333777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值日生：姚美蘭</a:t>
            </a:r>
          </a:p>
        </p:txBody>
      </p:sp>
      <p:sp>
        <p:nvSpPr>
          <p:cNvPr id="3" name="矩形 2"/>
          <p:cNvSpPr/>
          <p:nvPr/>
        </p:nvSpPr>
        <p:spPr>
          <a:xfrm>
            <a:off x="467544" y="627534"/>
            <a:ext cx="7704856" cy="4154984"/>
          </a:xfrm>
          <a:prstGeom prst="rect">
            <a:avLst/>
          </a:prstGeom>
        </p:spPr>
        <p:txBody>
          <a:bodyPr wrap="square">
            <a:spAutoFit/>
          </a:bodyPr>
          <a:lstStyle/>
          <a:p>
            <a:r>
              <a:rPr lang="zh-TW" altLang="zh-TW" sz="2400" dirty="0" smtClean="0">
                <a:solidFill>
                  <a:srgbClr val="0070C0"/>
                </a:solidFill>
                <a:latin typeface="書法家中楷體" panose="02010609010101010101" pitchFamily="49" charset="-120"/>
                <a:ea typeface="書法家中楷體" panose="02010609010101010101" pitchFamily="49" charset="-120"/>
              </a:rPr>
              <a:t>【</a:t>
            </a:r>
            <a:r>
              <a:rPr lang="zh-TW" altLang="en-US" sz="2400" dirty="0" smtClean="0">
                <a:solidFill>
                  <a:srgbClr val="0070C0"/>
                </a:solidFill>
                <a:latin typeface="書法家中楷體" panose="02010609010101010101" pitchFamily="49" charset="-120"/>
                <a:ea typeface="書法家中楷體" panose="02010609010101010101" pitchFamily="49" charset="-120"/>
              </a:rPr>
              <a:t>圖書館</a:t>
            </a:r>
            <a:r>
              <a:rPr lang="zh-TW" altLang="zh-TW" sz="2400" dirty="0" smtClean="0">
                <a:solidFill>
                  <a:srgbClr val="0070C0"/>
                </a:solidFill>
                <a:latin typeface="書法家中楷體" panose="02010609010101010101" pitchFamily="49" charset="-120"/>
                <a:ea typeface="書法家中楷體" panose="02010609010101010101" pitchFamily="49" charset="-120"/>
              </a:rPr>
              <a:t>】</a:t>
            </a:r>
          </a:p>
          <a:p>
            <a:pPr marL="269875" indent="-269875">
              <a:buFont typeface="Wingdings" panose="05000000000000000000" pitchFamily="2" charset="2"/>
              <a:buChar char="Ø"/>
            </a:pPr>
            <a:r>
              <a:rPr lang="zh-TW" altLang="zh-TW" sz="2400" dirty="0" smtClean="0">
                <a:solidFill>
                  <a:schemeClr val="bg1"/>
                </a:solidFill>
                <a:latin typeface="書法家中楷體" panose="02010609010101010101" pitchFamily="49" charset="-120"/>
                <a:ea typeface="書法家中楷體" panose="02010609010101010101" pitchFamily="49" charset="-120"/>
              </a:rPr>
              <a:t>澎湖圖書館雲端書庫的資源很豐富，請導師善用並鼓勵學生利用。</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269875" indent="-269875">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預計在</a:t>
            </a:r>
            <a:r>
              <a:rPr lang="en-US" altLang="zh-TW" sz="2400" dirty="0">
                <a:solidFill>
                  <a:schemeClr val="bg1"/>
                </a:solidFill>
                <a:latin typeface="書法家中楷體" panose="02010609010101010101" pitchFamily="49" charset="-120"/>
                <a:ea typeface="書法家中楷體" panose="02010609010101010101" pitchFamily="49" charset="-120"/>
              </a:rPr>
              <a:t>9</a:t>
            </a:r>
            <a:r>
              <a:rPr lang="zh-TW" altLang="zh-TW" sz="2400" dirty="0">
                <a:solidFill>
                  <a:schemeClr val="bg1"/>
                </a:solidFill>
                <a:latin typeface="書法家中楷體" panose="02010609010101010101" pitchFamily="49" charset="-120"/>
                <a:ea typeface="書法家中楷體" panose="02010609010101010101" pitchFamily="49" charset="-120"/>
              </a:rPr>
              <a:t>月</a:t>
            </a:r>
            <a:r>
              <a:rPr lang="en-US" altLang="zh-TW" sz="2400" dirty="0">
                <a:solidFill>
                  <a:schemeClr val="bg1"/>
                </a:solidFill>
                <a:latin typeface="書法家中楷體" panose="02010609010101010101" pitchFamily="49" charset="-120"/>
                <a:ea typeface="書法家中楷體" panose="02010609010101010101" pitchFamily="49" charset="-120"/>
              </a:rPr>
              <a:t>23</a:t>
            </a:r>
            <a:r>
              <a:rPr lang="zh-TW" altLang="zh-TW" sz="2400" dirty="0" smtClean="0">
                <a:solidFill>
                  <a:schemeClr val="bg1"/>
                </a:solidFill>
                <a:latin typeface="書法家中楷體" panose="02010609010101010101" pitchFamily="49" charset="-120"/>
                <a:ea typeface="書法家中楷體" panose="02010609010101010101" pitchFamily="49" charset="-120"/>
              </a:rPr>
              <a:t>日</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一</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舉辦</a:t>
            </a:r>
            <a:r>
              <a:rPr lang="zh-TW" altLang="zh-TW" sz="2400" dirty="0">
                <a:solidFill>
                  <a:schemeClr val="bg1"/>
                </a:solidFill>
                <a:latin typeface="書法家中楷體" panose="02010609010101010101" pitchFamily="49" charset="-120"/>
                <a:ea typeface="書法家中楷體" panose="02010609010101010101" pitchFamily="49" charset="-120"/>
              </a:rPr>
              <a:t>與作家有約活動，本次邀請王文華老師到校，細節如下</a:t>
            </a:r>
            <a:r>
              <a:rPr lang="en-US" altLang="zh-TW" sz="2400" dirty="0">
                <a:solidFill>
                  <a:schemeClr val="bg1"/>
                </a:solidFill>
                <a:latin typeface="書法家中楷體" panose="02010609010101010101" pitchFamily="49" charset="-120"/>
                <a:ea typeface="書法家中楷體" panose="02010609010101010101" pitchFamily="49" charset="-120"/>
              </a:rPr>
              <a:t>:</a:t>
            </a:r>
            <a:endParaRPr lang="zh-TW" altLang="zh-TW" sz="2400" dirty="0" smtClean="0">
              <a:solidFill>
                <a:schemeClr val="bg1"/>
              </a:solidFill>
              <a:latin typeface="書法家中楷體" panose="02010609010101010101" pitchFamily="49" charset="-120"/>
              <a:ea typeface="書法家中楷體" panose="02010609010101010101" pitchFamily="49" charset="-120"/>
            </a:endParaRPr>
          </a:p>
          <a:p>
            <a:r>
              <a:rPr lang="zh-TW" altLang="zh-TW" sz="2400" dirty="0" smtClean="0"/>
              <a:t> </a:t>
            </a:r>
            <a:r>
              <a:rPr lang="zh-TW" altLang="en-US" sz="2400" dirty="0" smtClean="0"/>
              <a:t>　</a:t>
            </a:r>
            <a:r>
              <a:rPr lang="en-US" altLang="zh-TW" sz="2400" dirty="0" smtClean="0">
                <a:solidFill>
                  <a:schemeClr val="bg1"/>
                </a:solidFill>
                <a:latin typeface="書法家中楷體" panose="02010609010101010101" pitchFamily="49" charset="-120"/>
                <a:ea typeface="書法家中楷體" panose="02010609010101010101" pitchFamily="49" charset="-120"/>
              </a:rPr>
              <a:t>1. 9/23</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一</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8:40-12:00</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457200" indent="-457200">
              <a:buFont typeface="Wingdings" panose="05000000000000000000" pitchFamily="2" charset="2"/>
              <a:buChar char="Ø"/>
            </a:pP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457200" indent="-457200">
              <a:buFont typeface="Wingdings" panose="05000000000000000000" pitchFamily="2" charset="2"/>
              <a:buChar char="Ø"/>
            </a:pP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457200" indent="-457200">
              <a:buFont typeface="Wingdings" panose="05000000000000000000" pitchFamily="2" charset="2"/>
              <a:buChar char="Ø"/>
            </a:pPr>
            <a:endParaRPr lang="en-US" altLang="zh-TW" sz="2400" dirty="0" smtClean="0">
              <a:solidFill>
                <a:schemeClr val="bg1"/>
              </a:solidFill>
              <a:latin typeface="書法家中楷體" panose="02010609010101010101" pitchFamily="49" charset="-120"/>
              <a:ea typeface="書法家中楷體" panose="02010609010101010101" pitchFamily="49" charset="-120"/>
              <a:sym typeface="Salesforce Sans"/>
            </a:endParaRPr>
          </a:p>
          <a:p>
            <a:pPr marL="457200" indent="-457200">
              <a:buFont typeface="Wingdings" panose="05000000000000000000" pitchFamily="2" charset="2"/>
              <a:buChar char="Ø"/>
            </a:pPr>
            <a:endParaRPr lang="en-US" altLang="zh-TW" sz="2400" dirty="0">
              <a:solidFill>
                <a:schemeClr val="bg1"/>
              </a:solidFill>
              <a:latin typeface="書法家中楷體" panose="02010609010101010101" pitchFamily="49" charset="-120"/>
              <a:ea typeface="書法家中楷體" panose="02010609010101010101" pitchFamily="49" charset="-120"/>
              <a:sym typeface="Salesforce Sans"/>
            </a:endParaRPr>
          </a:p>
          <a:p>
            <a:pPr marL="457200" indent="-457200">
              <a:buFont typeface="Wingdings" panose="05000000000000000000" pitchFamily="2" charset="2"/>
              <a:buChar char="Ø"/>
            </a:pPr>
            <a:r>
              <a:rPr lang="en-US" altLang="zh-TW" sz="2400" dirty="0" smtClean="0">
                <a:solidFill>
                  <a:schemeClr val="bg1"/>
                </a:solidFill>
                <a:latin typeface="書法家中楷體" panose="02010609010101010101" pitchFamily="49" charset="-120"/>
                <a:ea typeface="書法家中楷體" panose="02010609010101010101" pitchFamily="49" charset="-120"/>
              </a:rPr>
              <a:t>2.</a:t>
            </a:r>
            <a:r>
              <a:rPr lang="zh-TW" altLang="zh-TW" sz="2400" dirty="0" smtClean="0">
                <a:solidFill>
                  <a:schemeClr val="bg1"/>
                </a:solidFill>
                <a:latin typeface="書法家中楷體" panose="02010609010101010101" pitchFamily="49" charset="-120"/>
                <a:ea typeface="書法家中楷體" panose="02010609010101010101" pitchFamily="49" charset="-120"/>
              </a:rPr>
              <a:t>中午</a:t>
            </a:r>
            <a:r>
              <a:rPr lang="en-US" altLang="zh-TW" sz="2400" dirty="0">
                <a:solidFill>
                  <a:schemeClr val="bg1"/>
                </a:solidFill>
                <a:latin typeface="書法家中楷體" panose="02010609010101010101" pitchFamily="49" charset="-120"/>
                <a:ea typeface="書法家中楷體" panose="02010609010101010101" pitchFamily="49" charset="-120"/>
              </a:rPr>
              <a:t>12:00</a:t>
            </a:r>
            <a:r>
              <a:rPr lang="zh-TW" altLang="zh-TW" sz="2400" dirty="0" smtClean="0">
                <a:solidFill>
                  <a:schemeClr val="bg1"/>
                </a:solidFill>
                <a:latin typeface="書法家中楷體" panose="02010609010101010101" pitchFamily="49" charset="-120"/>
                <a:ea typeface="書法家中楷體" panose="02010609010101010101" pitchFamily="49" charset="-120"/>
              </a:rPr>
              <a:t>與</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     </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共用</a:t>
            </a:r>
            <a:r>
              <a:rPr lang="zh-TW" altLang="zh-TW" sz="2400" dirty="0">
                <a:solidFill>
                  <a:schemeClr val="bg1"/>
                </a:solidFill>
                <a:latin typeface="書法家中楷體" panose="02010609010101010101" pitchFamily="49" charset="-120"/>
                <a:ea typeface="書法家中楷體" panose="02010609010101010101" pitchFamily="49" charset="-120"/>
              </a:rPr>
              <a:t>營養午餐</a:t>
            </a: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graphicFrame>
        <p:nvGraphicFramePr>
          <p:cNvPr id="6" name="表格 5"/>
          <p:cNvGraphicFramePr>
            <a:graphicFrameLocks noGrp="1"/>
          </p:cNvGraphicFramePr>
          <p:nvPr>
            <p:extLst>
              <p:ext uri="{D42A27DB-BD31-4B8C-83A1-F6EECF244321}">
                <p14:modId xmlns:p14="http://schemas.microsoft.com/office/powerpoint/2010/main" val="1219761870"/>
              </p:ext>
            </p:extLst>
          </p:nvPr>
        </p:nvGraphicFramePr>
        <p:xfrm>
          <a:off x="971600" y="2931790"/>
          <a:ext cx="6480720" cy="1224137"/>
        </p:xfrm>
        <a:graphic>
          <a:graphicData uri="http://schemas.openxmlformats.org/drawingml/2006/table">
            <a:tbl>
              <a:tblPr firstRow="1" firstCol="1" bandRow="1">
                <a:tableStyleId>{5C22544A-7EE6-4342-B048-85BDC9FD1C3A}</a:tableStyleId>
              </a:tblPr>
              <a:tblGrid>
                <a:gridCol w="1080120"/>
                <a:gridCol w="2664296"/>
                <a:gridCol w="2736304"/>
              </a:tblGrid>
              <a:tr h="510057">
                <a:tc>
                  <a:txBody>
                    <a:bodyPr/>
                    <a:lstStyle/>
                    <a:p>
                      <a:pPr algn="ctr">
                        <a:spcAft>
                          <a:spcPts val="0"/>
                        </a:spcAft>
                      </a:pPr>
                      <a:r>
                        <a:rPr lang="zh-TW" sz="1800" b="1" kern="100" dirty="0">
                          <a:solidFill>
                            <a:schemeClr val="bg1"/>
                          </a:solidFill>
                          <a:effectLst/>
                          <a:latin typeface="標楷體" panose="03000509000000000000" pitchFamily="65" charset="-120"/>
                          <a:ea typeface="標楷體" panose="03000509000000000000" pitchFamily="65" charset="-120"/>
                        </a:rPr>
                        <a:t>參加班級</a:t>
                      </a:r>
                    </a:p>
                  </a:txBody>
                  <a:tcPr marL="68580" marR="68580" marT="0" marB="0" anchor="ctr">
                    <a:noFill/>
                  </a:tcPr>
                </a:tc>
                <a:tc>
                  <a:txBody>
                    <a:bodyPr/>
                    <a:lstStyle/>
                    <a:p>
                      <a:pPr>
                        <a:spcAft>
                          <a:spcPts val="0"/>
                        </a:spcAft>
                      </a:pPr>
                      <a:r>
                        <a:rPr lang="zh-TW" sz="1800" b="1" kern="100" dirty="0">
                          <a:solidFill>
                            <a:schemeClr val="bg1"/>
                          </a:solidFill>
                          <a:effectLst/>
                          <a:latin typeface="標楷體" panose="03000509000000000000" pitchFamily="65" charset="-120"/>
                          <a:ea typeface="標楷體" panose="03000509000000000000" pitchFamily="65" charset="-120"/>
                        </a:rPr>
                        <a:t>四年級</a:t>
                      </a:r>
                      <a:r>
                        <a:rPr lang="en-US" sz="1800" b="1" kern="100" dirty="0">
                          <a:solidFill>
                            <a:schemeClr val="bg1"/>
                          </a:solidFill>
                          <a:effectLst/>
                          <a:latin typeface="標楷體" panose="03000509000000000000" pitchFamily="65" charset="-120"/>
                          <a:ea typeface="標楷體" panose="03000509000000000000" pitchFamily="65" charset="-120"/>
                        </a:rPr>
                        <a:t>(</a:t>
                      </a:r>
                      <a:r>
                        <a:rPr lang="zh-TW" sz="1800" b="1" kern="100" dirty="0">
                          <a:solidFill>
                            <a:schemeClr val="bg1"/>
                          </a:solidFill>
                          <a:effectLst/>
                          <a:latin typeface="標楷體" panose="03000509000000000000" pitchFamily="65" charset="-120"/>
                          <a:ea typeface="標楷體" panose="03000509000000000000" pitchFamily="65" charset="-120"/>
                        </a:rPr>
                        <a:t>共四班、</a:t>
                      </a:r>
                      <a:r>
                        <a:rPr lang="en-US" sz="1800" b="1" kern="100" dirty="0">
                          <a:solidFill>
                            <a:schemeClr val="bg1"/>
                          </a:solidFill>
                          <a:effectLst/>
                          <a:latin typeface="標楷體" panose="03000509000000000000" pitchFamily="65" charset="-120"/>
                          <a:ea typeface="標楷體" panose="03000509000000000000" pitchFamily="65" charset="-120"/>
                        </a:rPr>
                        <a:t>104</a:t>
                      </a:r>
                      <a:r>
                        <a:rPr lang="zh-TW" sz="1800" b="1" kern="100" dirty="0">
                          <a:solidFill>
                            <a:schemeClr val="bg1"/>
                          </a:solidFill>
                          <a:effectLst/>
                          <a:latin typeface="標楷體" panose="03000509000000000000" pitchFamily="65" charset="-120"/>
                          <a:ea typeface="標楷體" panose="03000509000000000000" pitchFamily="65" charset="-120"/>
                        </a:rPr>
                        <a:t>人</a:t>
                      </a:r>
                      <a:r>
                        <a:rPr lang="en-US" sz="1800" b="1" kern="100" dirty="0">
                          <a:solidFill>
                            <a:schemeClr val="bg1"/>
                          </a:solidFill>
                          <a:effectLst/>
                          <a:latin typeface="標楷體" panose="03000509000000000000" pitchFamily="65" charset="-120"/>
                          <a:ea typeface="標楷體" panose="03000509000000000000" pitchFamily="65" charset="-120"/>
                        </a:rPr>
                        <a:t>)</a:t>
                      </a:r>
                      <a:endParaRPr lang="zh-TW" sz="1800" b="1" kern="100" dirty="0">
                        <a:solidFill>
                          <a:schemeClr val="bg1"/>
                        </a:solidFill>
                        <a:effectLst/>
                        <a:latin typeface="標楷體" panose="03000509000000000000" pitchFamily="65" charset="-120"/>
                        <a:ea typeface="標楷體" panose="03000509000000000000" pitchFamily="65" charset="-120"/>
                      </a:endParaRPr>
                    </a:p>
                  </a:txBody>
                  <a:tcPr marL="68580" marR="68580" marT="0" marB="0" anchor="ctr">
                    <a:noFill/>
                  </a:tcPr>
                </a:tc>
                <a:tc>
                  <a:txBody>
                    <a:bodyPr/>
                    <a:lstStyle/>
                    <a:p>
                      <a:pPr>
                        <a:spcAft>
                          <a:spcPts val="0"/>
                        </a:spcAft>
                      </a:pPr>
                      <a:r>
                        <a:rPr lang="zh-TW" sz="1800" b="1" kern="100" dirty="0">
                          <a:solidFill>
                            <a:schemeClr val="bg1"/>
                          </a:solidFill>
                          <a:effectLst/>
                          <a:latin typeface="標楷體" panose="03000509000000000000" pitchFamily="65" charset="-120"/>
                          <a:ea typeface="標楷體" panose="03000509000000000000" pitchFamily="65" charset="-120"/>
                        </a:rPr>
                        <a:t>六年級</a:t>
                      </a:r>
                      <a:r>
                        <a:rPr lang="en-US" sz="1800" b="1" kern="100" dirty="0">
                          <a:solidFill>
                            <a:schemeClr val="bg1"/>
                          </a:solidFill>
                          <a:effectLst/>
                          <a:latin typeface="標楷體" panose="03000509000000000000" pitchFamily="65" charset="-120"/>
                          <a:ea typeface="標楷體" panose="03000509000000000000" pitchFamily="65" charset="-120"/>
                        </a:rPr>
                        <a:t>(</a:t>
                      </a:r>
                      <a:r>
                        <a:rPr lang="zh-TW" sz="1800" b="1" kern="100" dirty="0">
                          <a:solidFill>
                            <a:schemeClr val="bg1"/>
                          </a:solidFill>
                          <a:effectLst/>
                          <a:latin typeface="標楷體" panose="03000509000000000000" pitchFamily="65" charset="-120"/>
                          <a:ea typeface="標楷體" panose="03000509000000000000" pitchFamily="65" charset="-120"/>
                        </a:rPr>
                        <a:t>共五班、</a:t>
                      </a:r>
                      <a:r>
                        <a:rPr lang="en-US" sz="1800" b="1" kern="100" dirty="0">
                          <a:solidFill>
                            <a:schemeClr val="bg1"/>
                          </a:solidFill>
                          <a:effectLst/>
                          <a:latin typeface="標楷體" panose="03000509000000000000" pitchFamily="65" charset="-120"/>
                          <a:ea typeface="標楷體" panose="03000509000000000000" pitchFamily="65" charset="-120"/>
                        </a:rPr>
                        <a:t>111</a:t>
                      </a:r>
                      <a:r>
                        <a:rPr lang="zh-TW" sz="1800" b="1" kern="100" dirty="0">
                          <a:solidFill>
                            <a:schemeClr val="bg1"/>
                          </a:solidFill>
                          <a:effectLst/>
                          <a:latin typeface="標楷體" panose="03000509000000000000" pitchFamily="65" charset="-120"/>
                          <a:ea typeface="標楷體" panose="03000509000000000000" pitchFamily="65" charset="-120"/>
                        </a:rPr>
                        <a:t>人</a:t>
                      </a:r>
                      <a:r>
                        <a:rPr lang="en-US" sz="1800" b="1" kern="100" dirty="0">
                          <a:solidFill>
                            <a:schemeClr val="bg1"/>
                          </a:solidFill>
                          <a:effectLst/>
                          <a:latin typeface="標楷體" panose="03000509000000000000" pitchFamily="65" charset="-120"/>
                          <a:ea typeface="標楷體" panose="03000509000000000000" pitchFamily="65" charset="-120"/>
                        </a:rPr>
                        <a:t>)</a:t>
                      </a:r>
                      <a:endParaRPr lang="zh-TW" sz="1800" b="1" kern="100" dirty="0">
                        <a:solidFill>
                          <a:schemeClr val="bg1"/>
                        </a:solidFill>
                        <a:effectLst/>
                        <a:latin typeface="標楷體" panose="03000509000000000000" pitchFamily="65" charset="-120"/>
                        <a:ea typeface="標楷體" panose="03000509000000000000" pitchFamily="65" charset="-120"/>
                      </a:endParaRPr>
                    </a:p>
                  </a:txBody>
                  <a:tcPr marL="68580" marR="68580" marT="0" marB="0" anchor="ctr">
                    <a:noFill/>
                  </a:tcPr>
                </a:tc>
              </a:tr>
              <a:tr h="357040">
                <a:tc>
                  <a:txBody>
                    <a:bodyPr/>
                    <a:lstStyle/>
                    <a:p>
                      <a:pPr algn="ctr">
                        <a:spcAft>
                          <a:spcPts val="0"/>
                        </a:spcAft>
                      </a:pPr>
                      <a:r>
                        <a:rPr lang="zh-TW" sz="1800" b="1" kern="100" dirty="0">
                          <a:solidFill>
                            <a:schemeClr val="bg1"/>
                          </a:solidFill>
                          <a:effectLst/>
                          <a:latin typeface="標楷體" panose="03000509000000000000" pitchFamily="65" charset="-120"/>
                          <a:ea typeface="標楷體" panose="03000509000000000000" pitchFamily="65" charset="-120"/>
                        </a:rPr>
                        <a:t>時間</a:t>
                      </a:r>
                    </a:p>
                  </a:txBody>
                  <a:tcPr marL="68580" marR="68580" marT="0" marB="0" anchor="ctr">
                    <a:noFill/>
                  </a:tcPr>
                </a:tc>
                <a:tc>
                  <a:txBody>
                    <a:bodyPr/>
                    <a:lstStyle/>
                    <a:p>
                      <a:pPr>
                        <a:spcAft>
                          <a:spcPts val="0"/>
                        </a:spcAft>
                      </a:pPr>
                      <a:r>
                        <a:rPr lang="en-US" sz="1800" b="1" kern="100" dirty="0">
                          <a:solidFill>
                            <a:schemeClr val="bg1"/>
                          </a:solidFill>
                          <a:effectLst/>
                          <a:latin typeface="標楷體" panose="03000509000000000000" pitchFamily="65" charset="-120"/>
                          <a:ea typeface="標楷體" panose="03000509000000000000" pitchFamily="65" charset="-120"/>
                        </a:rPr>
                        <a:t>8:40-10:10</a:t>
                      </a:r>
                      <a:endParaRPr lang="zh-TW" sz="1800" b="1" kern="100" dirty="0">
                        <a:solidFill>
                          <a:schemeClr val="bg1"/>
                        </a:solidFill>
                        <a:effectLst/>
                        <a:latin typeface="標楷體" panose="03000509000000000000" pitchFamily="65" charset="-120"/>
                        <a:ea typeface="標楷體" panose="03000509000000000000" pitchFamily="65" charset="-120"/>
                      </a:endParaRPr>
                    </a:p>
                  </a:txBody>
                  <a:tcPr marL="68580" marR="68580" marT="0" marB="0" anchor="ctr">
                    <a:noFill/>
                  </a:tcPr>
                </a:tc>
                <a:tc>
                  <a:txBody>
                    <a:bodyPr/>
                    <a:lstStyle/>
                    <a:p>
                      <a:pPr>
                        <a:spcAft>
                          <a:spcPts val="0"/>
                        </a:spcAft>
                      </a:pPr>
                      <a:r>
                        <a:rPr lang="en-US" sz="1800" b="1" kern="100" dirty="0">
                          <a:solidFill>
                            <a:schemeClr val="bg1"/>
                          </a:solidFill>
                          <a:effectLst/>
                          <a:latin typeface="標楷體" panose="03000509000000000000" pitchFamily="65" charset="-120"/>
                          <a:ea typeface="標楷體" panose="03000509000000000000" pitchFamily="65" charset="-120"/>
                        </a:rPr>
                        <a:t>10:30-12:00</a:t>
                      </a:r>
                      <a:endParaRPr lang="zh-TW" sz="1800" b="1" kern="100" dirty="0">
                        <a:solidFill>
                          <a:schemeClr val="bg1"/>
                        </a:solidFill>
                        <a:effectLst/>
                        <a:latin typeface="標楷體" panose="03000509000000000000" pitchFamily="65" charset="-120"/>
                        <a:ea typeface="標楷體" panose="03000509000000000000" pitchFamily="65" charset="-120"/>
                      </a:endParaRPr>
                    </a:p>
                  </a:txBody>
                  <a:tcPr marL="68580" marR="68580" marT="0" marB="0" anchor="ctr">
                    <a:noFill/>
                  </a:tcPr>
                </a:tc>
              </a:tr>
              <a:tr h="357040">
                <a:tc>
                  <a:txBody>
                    <a:bodyPr/>
                    <a:lstStyle/>
                    <a:p>
                      <a:pPr algn="ctr">
                        <a:spcAft>
                          <a:spcPts val="0"/>
                        </a:spcAft>
                      </a:pPr>
                      <a:r>
                        <a:rPr lang="zh-TW" sz="1800" b="1" kern="100" dirty="0">
                          <a:solidFill>
                            <a:schemeClr val="bg1"/>
                          </a:solidFill>
                          <a:effectLst/>
                          <a:latin typeface="標楷體" panose="03000509000000000000" pitchFamily="65" charset="-120"/>
                          <a:ea typeface="標楷體" panose="03000509000000000000" pitchFamily="65" charset="-120"/>
                        </a:rPr>
                        <a:t>主題</a:t>
                      </a:r>
                    </a:p>
                  </a:txBody>
                  <a:tcPr marL="68580" marR="68580" marT="0" marB="0" anchor="ctr">
                    <a:noFill/>
                  </a:tcPr>
                </a:tc>
                <a:tc>
                  <a:txBody>
                    <a:bodyPr/>
                    <a:lstStyle/>
                    <a:p>
                      <a:pPr>
                        <a:spcAft>
                          <a:spcPts val="0"/>
                        </a:spcAft>
                      </a:pPr>
                      <a:r>
                        <a:rPr lang="zh-TW" sz="1800" b="1" kern="100" dirty="0">
                          <a:solidFill>
                            <a:schemeClr val="bg1"/>
                          </a:solidFill>
                          <a:effectLst/>
                          <a:latin typeface="標楷體" panose="03000509000000000000" pitchFamily="65" charset="-120"/>
                          <a:ea typeface="標楷體" panose="03000509000000000000" pitchFamily="65" charset="-120"/>
                        </a:rPr>
                        <a:t>我的創作歷程</a:t>
                      </a:r>
                    </a:p>
                  </a:txBody>
                  <a:tcPr marL="68580" marR="68580" marT="0" marB="0" anchor="ctr">
                    <a:noFill/>
                  </a:tcPr>
                </a:tc>
                <a:tc>
                  <a:txBody>
                    <a:bodyPr/>
                    <a:lstStyle/>
                    <a:p>
                      <a:pPr>
                        <a:spcAft>
                          <a:spcPts val="0"/>
                        </a:spcAft>
                      </a:pPr>
                      <a:r>
                        <a:rPr lang="zh-TW" sz="1800" b="1" kern="100" dirty="0">
                          <a:solidFill>
                            <a:schemeClr val="bg1"/>
                          </a:solidFill>
                          <a:effectLst/>
                          <a:latin typeface="標楷體" panose="03000509000000000000" pitchFamily="65" charset="-120"/>
                          <a:ea typeface="標楷體" panose="03000509000000000000" pitchFamily="65" charset="-120"/>
                        </a:rPr>
                        <a:t>我的創意思考與寫作</a:t>
                      </a:r>
                    </a:p>
                  </a:txBody>
                  <a:tcPr marL="68580" marR="68580" marT="0" marB="0" anchor="ctr">
                    <a:noFill/>
                  </a:tcPr>
                </a:tc>
              </a:tr>
            </a:tbl>
          </a:graphicData>
        </a:graphic>
      </p:graphicFrame>
    </p:spTree>
    <p:extLst>
      <p:ext uri="{BB962C8B-B14F-4D97-AF65-F5344CB8AC3E}">
        <p14:creationId xmlns:p14="http://schemas.microsoft.com/office/powerpoint/2010/main" val="3220391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jpg"/>
          <p:cNvPicPr>
            <a:picLocks noChangeAspect="1"/>
          </p:cNvPicPr>
          <p:nvPr/>
        </p:nvPicPr>
        <p:blipFill>
          <a:blip r:embed="rId2" cstate="print"/>
          <a:srcRect r="2304" b="7492"/>
          <a:stretch>
            <a:fillRect/>
          </a:stretch>
        </p:blipFill>
        <p:spPr>
          <a:xfrm>
            <a:off x="-36512" y="0"/>
            <a:ext cx="9180512" cy="5143500"/>
          </a:xfrm>
          <a:prstGeom prst="rect">
            <a:avLst/>
          </a:prstGeom>
        </p:spPr>
      </p:pic>
      <p:pic>
        <p:nvPicPr>
          <p:cNvPr id="3" name="图片 2" descr="黑板-空.png"/>
          <p:cNvPicPr>
            <a:picLocks/>
          </p:cNvPicPr>
          <p:nvPr/>
        </p:nvPicPr>
        <p:blipFill>
          <a:blip r:embed="rId3" cstate="print"/>
          <a:srcRect l="23089" t="4956" r="4833" b="20641"/>
          <a:stretch>
            <a:fillRect/>
          </a:stretch>
        </p:blipFill>
        <p:spPr>
          <a:xfrm>
            <a:off x="458595" y="571500"/>
            <a:ext cx="8226810" cy="4572000"/>
          </a:xfrm>
          <a:prstGeom prst="rect">
            <a:avLst/>
          </a:prstGeom>
        </p:spPr>
      </p:pic>
      <p:sp>
        <p:nvSpPr>
          <p:cNvPr id="5" name="矩形 4"/>
          <p:cNvSpPr/>
          <p:nvPr/>
        </p:nvSpPr>
        <p:spPr>
          <a:xfrm>
            <a:off x="1514444" y="1516584"/>
            <a:ext cx="1569660" cy="646331"/>
          </a:xfrm>
          <a:prstGeom prst="rect">
            <a:avLst/>
          </a:prstGeom>
          <a:noFill/>
        </p:spPr>
        <p:txBody>
          <a:bodyPr wrap="none" lIns="91440" tIns="45720" rIns="91440" bIns="45720">
            <a:spAutoFit/>
          </a:bodyPr>
          <a:lstStyle/>
          <a:p>
            <a:r>
              <a:rPr lang="zh-TW"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itchFamily="34" charset="-122"/>
                <a:ea typeface="微软雅黑" pitchFamily="34" charset="-122"/>
              </a:rPr>
              <a:t>報告人</a:t>
            </a:r>
            <a:endParaRPr lang="zh-CN"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itchFamily="34" charset="-122"/>
              <a:ea typeface="微软雅黑" pitchFamily="34" charset="-122"/>
            </a:endParaRPr>
          </a:p>
        </p:txBody>
      </p:sp>
      <p:pic>
        <p:nvPicPr>
          <p:cNvPr id="7" name="图片 6" descr="照片夹.png"/>
          <p:cNvPicPr>
            <a:picLocks noChangeAspect="1"/>
          </p:cNvPicPr>
          <p:nvPr/>
        </p:nvPicPr>
        <p:blipFill>
          <a:blip r:embed="rId4" cstate="print"/>
          <a:srcRect r="66645" b="79232"/>
          <a:stretch>
            <a:fillRect/>
          </a:stretch>
        </p:blipFill>
        <p:spPr>
          <a:xfrm flipH="1">
            <a:off x="4860032" y="-372337"/>
            <a:ext cx="4664304" cy="1887674"/>
          </a:xfrm>
          <a:prstGeom prst="rect">
            <a:avLst/>
          </a:prstGeom>
        </p:spPr>
      </p:pic>
      <p:grpSp>
        <p:nvGrpSpPr>
          <p:cNvPr id="14" name="组合 13"/>
          <p:cNvGrpSpPr>
            <a:grpSpLocks noChangeAspect="1"/>
          </p:cNvGrpSpPr>
          <p:nvPr/>
        </p:nvGrpSpPr>
        <p:grpSpPr>
          <a:xfrm>
            <a:off x="1897294" y="1715375"/>
            <a:ext cx="5050970" cy="2282968"/>
            <a:chOff x="171557" y="1325924"/>
            <a:chExt cx="2367628" cy="1070134"/>
          </a:xfrm>
        </p:grpSpPr>
        <p:pic>
          <p:nvPicPr>
            <p:cNvPr id="18" name="图片 17" descr="贴贴子4张（空）.png"/>
            <p:cNvPicPr>
              <a:picLocks noChangeAspect="1"/>
            </p:cNvPicPr>
            <p:nvPr/>
          </p:nvPicPr>
          <p:blipFill>
            <a:blip r:embed="rId5" cstate="print"/>
            <a:srcRect t="33018" r="77449" b="52860"/>
            <a:stretch>
              <a:fillRect/>
            </a:stretch>
          </p:blipFill>
          <p:spPr>
            <a:xfrm>
              <a:off x="171557" y="1325924"/>
              <a:ext cx="1992397" cy="810963"/>
            </a:xfrm>
            <a:prstGeom prst="rect">
              <a:avLst/>
            </a:prstGeom>
          </p:spPr>
        </p:pic>
        <p:sp>
          <p:nvSpPr>
            <p:cNvPr id="19" name="TextBox 18"/>
            <p:cNvSpPr txBox="1"/>
            <p:nvPr/>
          </p:nvSpPr>
          <p:spPr>
            <a:xfrm>
              <a:off x="839010" y="1691503"/>
              <a:ext cx="352180" cy="389527"/>
            </a:xfrm>
            <a:prstGeom prst="rect">
              <a:avLst/>
            </a:prstGeom>
            <a:noFill/>
          </p:spPr>
          <p:txBody>
            <a:bodyPr wrap="square" rtlCol="0">
              <a:spAutoFit/>
            </a:bodyPr>
            <a:lstStyle/>
            <a:p>
              <a:r>
                <a:rPr lang="zh-TW" altLang="en-US" sz="4800" dirty="0">
                  <a:latin typeface="書法家中楷體" panose="02010609010101010101" pitchFamily="49" charset="-120"/>
                  <a:ea typeface="書法家中楷體" panose="02010609010101010101" pitchFamily="49" charset="-120"/>
                </a:rPr>
                <a:t>教</a:t>
              </a:r>
              <a:endParaRPr lang="zh-CN" altLang="en-US" sz="4800" dirty="0">
                <a:latin typeface="書法家中楷體" panose="02010609010101010101" pitchFamily="49" charset="-120"/>
                <a:ea typeface="書法家中楷體" panose="02010609010101010101" pitchFamily="49" charset="-120"/>
              </a:endParaRPr>
            </a:p>
          </p:txBody>
        </p:sp>
        <p:pic>
          <p:nvPicPr>
            <p:cNvPr id="20" name="图片 19" descr="贴贴子4张（空）.png"/>
            <p:cNvPicPr>
              <a:picLocks/>
            </p:cNvPicPr>
            <p:nvPr/>
          </p:nvPicPr>
          <p:blipFill>
            <a:blip r:embed="rId5" cstate="print"/>
            <a:srcRect l="6702" t="47905" r="86794" b="38897"/>
            <a:stretch>
              <a:fillRect/>
            </a:stretch>
          </p:blipFill>
          <p:spPr>
            <a:xfrm rot="21420000">
              <a:off x="1878240" y="1629828"/>
              <a:ext cx="660945" cy="766230"/>
            </a:xfrm>
            <a:prstGeom prst="rect">
              <a:avLst/>
            </a:prstGeom>
          </p:spPr>
        </p:pic>
        <p:sp>
          <p:nvSpPr>
            <p:cNvPr id="13" name="TextBox 18"/>
            <p:cNvSpPr txBox="1"/>
            <p:nvPr/>
          </p:nvSpPr>
          <p:spPr>
            <a:xfrm>
              <a:off x="1410973" y="1660371"/>
              <a:ext cx="352180" cy="389527"/>
            </a:xfrm>
            <a:prstGeom prst="rect">
              <a:avLst/>
            </a:prstGeom>
            <a:noFill/>
          </p:spPr>
          <p:txBody>
            <a:bodyPr wrap="square" rtlCol="0">
              <a:spAutoFit/>
            </a:bodyPr>
            <a:lstStyle/>
            <a:p>
              <a:r>
                <a:rPr lang="zh-TW" altLang="en-US" sz="4800" dirty="0">
                  <a:latin typeface="書法家中楷體" panose="02010609010101010101" pitchFamily="49" charset="-120"/>
                  <a:ea typeface="書法家中楷體" panose="02010609010101010101" pitchFamily="49" charset="-120"/>
                </a:rPr>
                <a:t>學</a:t>
              </a:r>
              <a:endParaRPr lang="zh-CN" altLang="en-US" sz="4800" dirty="0">
                <a:latin typeface="書法家中楷體" panose="02010609010101010101" pitchFamily="49" charset="-120"/>
                <a:ea typeface="書法家中楷體" panose="02010609010101010101" pitchFamily="49" charset="-120"/>
              </a:endParaRPr>
            </a:p>
          </p:txBody>
        </p:sp>
        <p:sp>
          <p:nvSpPr>
            <p:cNvPr id="15" name="TextBox 18"/>
            <p:cNvSpPr txBox="1"/>
            <p:nvPr/>
          </p:nvSpPr>
          <p:spPr>
            <a:xfrm>
              <a:off x="1992108" y="1627111"/>
              <a:ext cx="352180" cy="389527"/>
            </a:xfrm>
            <a:prstGeom prst="rect">
              <a:avLst/>
            </a:prstGeom>
            <a:noFill/>
          </p:spPr>
          <p:txBody>
            <a:bodyPr wrap="square" rtlCol="0">
              <a:spAutoFit/>
            </a:bodyPr>
            <a:lstStyle/>
            <a:p>
              <a:r>
                <a:rPr lang="zh-TW" altLang="en-US" sz="4800" dirty="0" smtClean="0">
                  <a:latin typeface="書法家中楷體" panose="02010609010101010101" pitchFamily="49" charset="-120"/>
                  <a:ea typeface="書法家中楷體" panose="02010609010101010101" pitchFamily="49" charset="-120"/>
                </a:rPr>
                <a:t>組</a:t>
              </a:r>
              <a:endParaRPr lang="zh-CN" altLang="en-US" sz="4800" dirty="0">
                <a:latin typeface="書法家中楷體" panose="02010609010101010101" pitchFamily="49" charset="-120"/>
                <a:ea typeface="書法家中楷體" panose="02010609010101010101" pitchFamily="49" charset="-12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jpg"/>
          <p:cNvPicPr>
            <a:picLocks noChangeAspect="1"/>
          </p:cNvPicPr>
          <p:nvPr/>
        </p:nvPicPr>
        <p:blipFill>
          <a:blip r:embed="rId2" cstate="print"/>
          <a:srcRect r="2304" b="7492"/>
          <a:stretch>
            <a:fillRect/>
          </a:stretch>
        </p:blipFill>
        <p:spPr>
          <a:xfrm>
            <a:off x="-36512" y="0"/>
            <a:ext cx="9180512" cy="5143500"/>
          </a:xfrm>
          <a:prstGeom prst="rect">
            <a:avLst/>
          </a:prstGeom>
        </p:spPr>
      </p:pic>
      <p:pic>
        <p:nvPicPr>
          <p:cNvPr id="3" name="图片 2" descr="黑板-空.png"/>
          <p:cNvPicPr>
            <a:picLocks/>
          </p:cNvPicPr>
          <p:nvPr/>
        </p:nvPicPr>
        <p:blipFill>
          <a:blip r:embed="rId3" cstate="print"/>
          <a:srcRect l="23089" t="4956" r="4833" b="20641"/>
          <a:stretch>
            <a:fillRect/>
          </a:stretch>
        </p:blipFill>
        <p:spPr>
          <a:xfrm>
            <a:off x="458595" y="571500"/>
            <a:ext cx="8226810" cy="4572000"/>
          </a:xfrm>
          <a:prstGeom prst="rect">
            <a:avLst/>
          </a:prstGeom>
        </p:spPr>
      </p:pic>
      <p:sp>
        <p:nvSpPr>
          <p:cNvPr id="5" name="矩形 4"/>
          <p:cNvSpPr/>
          <p:nvPr/>
        </p:nvSpPr>
        <p:spPr>
          <a:xfrm>
            <a:off x="1514444" y="1516584"/>
            <a:ext cx="1569660" cy="646331"/>
          </a:xfrm>
          <a:prstGeom prst="rect">
            <a:avLst/>
          </a:prstGeom>
          <a:noFill/>
        </p:spPr>
        <p:txBody>
          <a:bodyPr wrap="none" lIns="91440" tIns="45720" rIns="91440" bIns="45720">
            <a:spAutoFit/>
          </a:bodyPr>
          <a:lstStyle/>
          <a:p>
            <a:r>
              <a:rPr lang="zh-TW"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itchFamily="34" charset="-122"/>
                <a:ea typeface="微软雅黑" pitchFamily="34" charset="-122"/>
              </a:rPr>
              <a:t>報告人</a:t>
            </a:r>
            <a:endParaRPr lang="zh-CN"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itchFamily="34" charset="-122"/>
              <a:ea typeface="微软雅黑" pitchFamily="34" charset="-122"/>
            </a:endParaRPr>
          </a:p>
        </p:txBody>
      </p:sp>
      <p:pic>
        <p:nvPicPr>
          <p:cNvPr id="7" name="图片 6" descr="照片夹.png"/>
          <p:cNvPicPr>
            <a:picLocks noChangeAspect="1"/>
          </p:cNvPicPr>
          <p:nvPr/>
        </p:nvPicPr>
        <p:blipFill>
          <a:blip r:embed="rId4" cstate="print"/>
          <a:srcRect r="66645" b="79232"/>
          <a:stretch>
            <a:fillRect/>
          </a:stretch>
        </p:blipFill>
        <p:spPr>
          <a:xfrm flipH="1">
            <a:off x="4860032" y="-372337"/>
            <a:ext cx="4664304" cy="1887674"/>
          </a:xfrm>
          <a:prstGeom prst="rect">
            <a:avLst/>
          </a:prstGeom>
        </p:spPr>
      </p:pic>
      <p:grpSp>
        <p:nvGrpSpPr>
          <p:cNvPr id="14" name="组合 13"/>
          <p:cNvGrpSpPr>
            <a:grpSpLocks noChangeAspect="1"/>
          </p:cNvGrpSpPr>
          <p:nvPr/>
        </p:nvGrpSpPr>
        <p:grpSpPr>
          <a:xfrm>
            <a:off x="1897294" y="1715373"/>
            <a:ext cx="5050970" cy="2282967"/>
            <a:chOff x="171557" y="1325924"/>
            <a:chExt cx="2367628" cy="1070134"/>
          </a:xfrm>
        </p:grpSpPr>
        <p:pic>
          <p:nvPicPr>
            <p:cNvPr id="18" name="图片 17" descr="贴贴子4张（空）.png"/>
            <p:cNvPicPr>
              <a:picLocks noChangeAspect="1"/>
            </p:cNvPicPr>
            <p:nvPr/>
          </p:nvPicPr>
          <p:blipFill>
            <a:blip r:embed="rId5" cstate="print"/>
            <a:srcRect t="33018" r="77449" b="52860"/>
            <a:stretch>
              <a:fillRect/>
            </a:stretch>
          </p:blipFill>
          <p:spPr>
            <a:xfrm>
              <a:off x="171557" y="1325924"/>
              <a:ext cx="1992397" cy="810963"/>
            </a:xfrm>
            <a:prstGeom prst="rect">
              <a:avLst/>
            </a:prstGeom>
          </p:spPr>
        </p:pic>
        <p:sp>
          <p:nvSpPr>
            <p:cNvPr id="19" name="TextBox 18"/>
            <p:cNvSpPr txBox="1"/>
            <p:nvPr/>
          </p:nvSpPr>
          <p:spPr>
            <a:xfrm>
              <a:off x="815575" y="1690567"/>
              <a:ext cx="352180" cy="389527"/>
            </a:xfrm>
            <a:prstGeom prst="rect">
              <a:avLst/>
            </a:prstGeom>
            <a:noFill/>
          </p:spPr>
          <p:txBody>
            <a:bodyPr wrap="square" rtlCol="0">
              <a:spAutoFit/>
            </a:bodyPr>
            <a:lstStyle/>
            <a:p>
              <a:r>
                <a:rPr lang="zh-TW" altLang="en-US" sz="4800" b="1" dirty="0" smtClean="0">
                  <a:latin typeface="書法家中楷體" panose="02010609010101010101" pitchFamily="49" charset="-120"/>
                  <a:ea typeface="書法家中楷體" panose="02010609010101010101" pitchFamily="49" charset="-120"/>
                </a:rPr>
                <a:t>資</a:t>
              </a:r>
              <a:endParaRPr lang="zh-CN" altLang="en-US" sz="4800" b="1" dirty="0">
                <a:latin typeface="書法家中楷體" panose="02010609010101010101" pitchFamily="49" charset="-120"/>
                <a:ea typeface="書法家中楷體" panose="02010609010101010101" pitchFamily="49" charset="-120"/>
              </a:endParaRPr>
            </a:p>
          </p:txBody>
        </p:sp>
        <p:pic>
          <p:nvPicPr>
            <p:cNvPr id="20" name="图片 19" descr="贴贴子4张（空）.png"/>
            <p:cNvPicPr>
              <a:picLocks/>
            </p:cNvPicPr>
            <p:nvPr/>
          </p:nvPicPr>
          <p:blipFill>
            <a:blip r:embed="rId5" cstate="print"/>
            <a:srcRect l="6702" t="47905" r="86794" b="38897"/>
            <a:stretch>
              <a:fillRect/>
            </a:stretch>
          </p:blipFill>
          <p:spPr>
            <a:xfrm rot="21420000">
              <a:off x="1878240" y="1629828"/>
              <a:ext cx="660945" cy="766230"/>
            </a:xfrm>
            <a:prstGeom prst="rect">
              <a:avLst/>
            </a:prstGeom>
          </p:spPr>
        </p:pic>
        <p:sp>
          <p:nvSpPr>
            <p:cNvPr id="13" name="TextBox 18"/>
            <p:cNvSpPr txBox="1"/>
            <p:nvPr/>
          </p:nvSpPr>
          <p:spPr>
            <a:xfrm>
              <a:off x="1371644" y="1666528"/>
              <a:ext cx="352180" cy="389527"/>
            </a:xfrm>
            <a:prstGeom prst="rect">
              <a:avLst/>
            </a:prstGeom>
            <a:noFill/>
          </p:spPr>
          <p:txBody>
            <a:bodyPr wrap="square" rtlCol="0">
              <a:spAutoFit/>
            </a:bodyPr>
            <a:lstStyle/>
            <a:p>
              <a:r>
                <a:rPr lang="zh-TW" altLang="en-US" sz="4800" b="1" dirty="0" smtClean="0">
                  <a:latin typeface="書法家中楷體" panose="02010609010101010101" pitchFamily="49" charset="-120"/>
                  <a:ea typeface="書法家中楷體" panose="02010609010101010101" pitchFamily="49" charset="-120"/>
                </a:rPr>
                <a:t>訊</a:t>
              </a:r>
              <a:endParaRPr lang="zh-CN" altLang="en-US" sz="4800" b="1" dirty="0">
                <a:latin typeface="書法家中楷體" panose="02010609010101010101" pitchFamily="49" charset="-120"/>
                <a:ea typeface="書法家中楷體" panose="02010609010101010101" pitchFamily="49" charset="-120"/>
              </a:endParaRPr>
            </a:p>
          </p:txBody>
        </p:sp>
        <p:sp>
          <p:nvSpPr>
            <p:cNvPr id="15" name="TextBox 18"/>
            <p:cNvSpPr txBox="1"/>
            <p:nvPr/>
          </p:nvSpPr>
          <p:spPr>
            <a:xfrm>
              <a:off x="1992108" y="1627111"/>
              <a:ext cx="352180" cy="389527"/>
            </a:xfrm>
            <a:prstGeom prst="rect">
              <a:avLst/>
            </a:prstGeom>
            <a:noFill/>
          </p:spPr>
          <p:txBody>
            <a:bodyPr wrap="square" rtlCol="0">
              <a:spAutoFit/>
            </a:bodyPr>
            <a:lstStyle/>
            <a:p>
              <a:r>
                <a:rPr lang="zh-TW" altLang="en-US" sz="4800" b="1" dirty="0" smtClean="0">
                  <a:latin typeface="書法家中楷體" panose="02010609010101010101" pitchFamily="49" charset="-120"/>
                  <a:ea typeface="書法家中楷體" panose="02010609010101010101" pitchFamily="49" charset="-120"/>
                </a:rPr>
                <a:t>組</a:t>
              </a:r>
              <a:endParaRPr lang="zh-CN" altLang="en-US" sz="4800" b="1" dirty="0">
                <a:latin typeface="書法家中楷體" panose="02010609010101010101" pitchFamily="49" charset="-120"/>
                <a:ea typeface="書法家中楷體" panose="02010609010101010101" pitchFamily="49" charset="-120"/>
              </a:endParaRPr>
            </a:p>
          </p:txBody>
        </p:sp>
      </p:grpSp>
    </p:spTree>
    <p:extLst>
      <p:ext uri="{BB962C8B-B14F-4D97-AF65-F5344CB8AC3E}">
        <p14:creationId xmlns:p14="http://schemas.microsoft.com/office/powerpoint/2010/main" val="962793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值日生：呂建瑤</a:t>
            </a:r>
          </a:p>
        </p:txBody>
      </p:sp>
      <p:sp>
        <p:nvSpPr>
          <p:cNvPr id="3" name="矩形 2"/>
          <p:cNvSpPr/>
          <p:nvPr/>
        </p:nvSpPr>
        <p:spPr>
          <a:xfrm>
            <a:off x="467544" y="627534"/>
            <a:ext cx="7704856" cy="3046988"/>
          </a:xfrm>
          <a:prstGeom prst="rect">
            <a:avLst/>
          </a:prstGeom>
        </p:spPr>
        <p:txBody>
          <a:bodyPr wrap="square">
            <a:spAutoFit/>
          </a:bodyPr>
          <a:lstStyle/>
          <a:p>
            <a:pPr marL="342900" lvl="0" indent="-342900">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本學期的資訊</a:t>
            </a:r>
            <a:r>
              <a:rPr lang="zh-TW" altLang="zh-TW" sz="2400" dirty="0" smtClean="0">
                <a:solidFill>
                  <a:schemeClr val="bg1"/>
                </a:solidFill>
                <a:latin typeface="書法家中楷體" panose="02010609010101010101" pitchFamily="49" charset="-120"/>
                <a:ea typeface="書法家中楷體" panose="02010609010101010101" pitchFamily="49" charset="-120"/>
              </a:rPr>
              <a:t>活動為</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英文</a:t>
            </a:r>
            <a:r>
              <a:rPr lang="zh-TW" altLang="zh-TW" sz="2400" dirty="0">
                <a:solidFill>
                  <a:schemeClr val="bg1"/>
                </a:solidFill>
                <a:latin typeface="書法家中楷體" panose="02010609010101010101" pitchFamily="49" charset="-120"/>
                <a:ea typeface="書法家中楷體" panose="02010609010101010101" pitchFamily="49" charset="-120"/>
              </a:rPr>
              <a:t>打字檢定，預計在第</a:t>
            </a:r>
            <a:r>
              <a:rPr lang="en-US" altLang="zh-TW" sz="2400" dirty="0">
                <a:solidFill>
                  <a:schemeClr val="bg1"/>
                </a:solidFill>
                <a:latin typeface="書法家中楷體" panose="02010609010101010101" pitchFamily="49" charset="-120"/>
                <a:ea typeface="書法家中楷體" panose="02010609010101010101" pitchFamily="49" charset="-120"/>
              </a:rPr>
              <a:t>13</a:t>
            </a:r>
            <a:r>
              <a:rPr lang="zh-TW" altLang="zh-TW" sz="2400" dirty="0">
                <a:solidFill>
                  <a:schemeClr val="bg1"/>
                </a:solidFill>
                <a:latin typeface="書法家中楷體" panose="02010609010101010101" pitchFamily="49" charset="-120"/>
                <a:ea typeface="書法家中楷體" panose="02010609010101010101" pitchFamily="49" charset="-120"/>
              </a:rPr>
              <a:t>周期中段考後</a:t>
            </a:r>
            <a:r>
              <a:rPr lang="en-US" altLang="zh-TW" sz="2400" dirty="0">
                <a:solidFill>
                  <a:schemeClr val="bg1"/>
                </a:solidFill>
                <a:latin typeface="書法家中楷體" panose="02010609010101010101" pitchFamily="49" charset="-120"/>
                <a:ea typeface="書法家中楷體" panose="02010609010101010101" pitchFamily="49" charset="-120"/>
              </a:rPr>
              <a:t>11/18-11/22</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342900" lvl="0" indent="-342900">
              <a:buFont typeface="Wingdings" panose="05000000000000000000" pitchFamily="2" charset="2"/>
              <a:buChar char="Ø"/>
            </a:pPr>
            <a:endParaRPr lang="zh-TW" altLang="zh-TW" sz="2400" dirty="0">
              <a:solidFill>
                <a:schemeClr val="bg1"/>
              </a:solidFill>
              <a:latin typeface="書法家中楷體" panose="02010609010101010101" pitchFamily="49" charset="-120"/>
              <a:ea typeface="書法家中楷體" panose="02010609010101010101" pitchFamily="49" charset="-120"/>
            </a:endParaRPr>
          </a:p>
          <a:p>
            <a:pPr marL="342900" indent="-342900">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配合資安政策，宣導大家電腦務必設定密碼，並定期更換，電腦桌面勿直接放置涉及學生資料檔案</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342900" indent="-342900">
              <a:buFont typeface="Wingdings" panose="05000000000000000000" pitchFamily="2" charset="2"/>
              <a:buChar char="Ø"/>
            </a:pP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342900" indent="-342900">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創客暨資訊教室會在這學期著手準備，有相關的建議及規劃可以告知資訊組</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spTree>
    <p:extLst>
      <p:ext uri="{BB962C8B-B14F-4D97-AF65-F5344CB8AC3E}">
        <p14:creationId xmlns:p14="http://schemas.microsoft.com/office/powerpoint/2010/main" val="3160702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值日生：呂建瑤</a:t>
            </a:r>
          </a:p>
        </p:txBody>
      </p:sp>
      <p:sp>
        <p:nvSpPr>
          <p:cNvPr id="3" name="矩形 2"/>
          <p:cNvSpPr/>
          <p:nvPr/>
        </p:nvSpPr>
        <p:spPr>
          <a:xfrm>
            <a:off x="467544" y="627534"/>
            <a:ext cx="3096344" cy="4154984"/>
          </a:xfrm>
          <a:prstGeom prst="rect">
            <a:avLst/>
          </a:prstGeom>
        </p:spPr>
        <p:txBody>
          <a:bodyPr wrap="square">
            <a:spAutoFit/>
          </a:bodyPr>
          <a:lstStyle/>
          <a:p>
            <a:pPr marL="342900" lvl="0" indent="-342900">
              <a:buFont typeface="Wingdings" panose="05000000000000000000" pitchFamily="2" charset="2"/>
              <a:buChar char="Ø"/>
            </a:pPr>
            <a:r>
              <a:rPr lang="zh-TW" altLang="zh-TW" sz="2400" dirty="0" smtClean="0">
                <a:solidFill>
                  <a:schemeClr val="bg1"/>
                </a:solidFill>
                <a:latin typeface="書法家中楷體" panose="02010609010101010101" pitchFamily="49" charset="-120"/>
                <a:ea typeface="書法家中楷體" panose="02010609010101010101" pitchFamily="49" charset="-120"/>
              </a:rPr>
              <a:t>新版</a:t>
            </a:r>
            <a:r>
              <a:rPr lang="zh-TW" altLang="zh-TW" sz="2400" dirty="0">
                <a:solidFill>
                  <a:schemeClr val="bg1"/>
                </a:solidFill>
                <a:latin typeface="書法家中楷體" panose="02010609010101010101" pitchFamily="49" charset="-120"/>
                <a:ea typeface="書法家中楷體" panose="02010609010101010101" pitchFamily="49" charset="-120"/>
              </a:rPr>
              <a:t>的學務系統網址為</a:t>
            </a:r>
            <a:r>
              <a:rPr lang="en-US" altLang="zh-TW" sz="2400" dirty="0">
                <a:solidFill>
                  <a:schemeClr val="bg1"/>
                </a:solidFill>
                <a:latin typeface="書法家中楷體" panose="02010609010101010101" pitchFamily="49" charset="-120"/>
                <a:ea typeface="書法家中楷體" panose="02010609010101010101" pitchFamily="49" charset="-120"/>
                <a:hlinkClick r:id="rId2"/>
              </a:rPr>
              <a:t>http://school.phc.edu.tw/</a:t>
            </a:r>
            <a:r>
              <a:rPr lang="en-US" altLang="zh-TW" sz="2400" dirty="0">
                <a:solidFill>
                  <a:schemeClr val="bg1"/>
                </a:solidFill>
                <a:latin typeface="書法家中楷體" panose="02010609010101010101" pitchFamily="49" charset="-120"/>
                <a:ea typeface="書法家中楷體" panose="02010609010101010101" pitchFamily="49" charset="-120"/>
              </a:rPr>
              <a:t> </a:t>
            </a:r>
            <a:r>
              <a:rPr lang="zh-TW" altLang="zh-TW" sz="2400" dirty="0">
                <a:solidFill>
                  <a:schemeClr val="bg1"/>
                </a:solidFill>
                <a:latin typeface="書法家中楷體" panose="02010609010101010101" pitchFamily="49" charset="-120"/>
                <a:ea typeface="書法家中楷體" panose="02010609010101010101" pitchFamily="49" charset="-120"/>
              </a:rPr>
              <a:t>已建置在校網本校老師用連結專區，名稱</a:t>
            </a:r>
            <a:r>
              <a:rPr lang="zh-TW" altLang="zh-TW" sz="2400" dirty="0" smtClean="0">
                <a:solidFill>
                  <a:schemeClr val="bg1"/>
                </a:solidFill>
                <a:latin typeface="書法家中楷體" panose="02010609010101010101" pitchFamily="49" charset="-120"/>
                <a:ea typeface="書法家中楷體" panose="02010609010101010101" pitchFamily="49" charset="-120"/>
              </a:rPr>
              <a:t>為</a:t>
            </a:r>
            <a:r>
              <a:rPr lang="zh-TW" altLang="zh-TW" sz="2400" dirty="0" smtClean="0">
                <a:solidFill>
                  <a:srgbClr val="FF2FFF"/>
                </a:solidFill>
                <a:latin typeface="書法家中楷體" panose="02010609010101010101" pitchFamily="49" charset="-120"/>
                <a:ea typeface="書法家中楷體" panose="02010609010101010101" pitchFamily="49" charset="-120"/>
              </a:rPr>
              <a:t>澎湖縣校務行政系統</a:t>
            </a:r>
            <a:r>
              <a:rPr lang="en-US" altLang="zh-TW" sz="2400" dirty="0" smtClean="0">
                <a:solidFill>
                  <a:srgbClr val="FF2FFF"/>
                </a:solidFill>
                <a:latin typeface="書法家中楷體" panose="02010609010101010101" pitchFamily="49" charset="-120"/>
                <a:ea typeface="書法家中楷體" panose="02010609010101010101" pitchFamily="49" charset="-120"/>
              </a:rPr>
              <a:t>(108</a:t>
            </a:r>
            <a:r>
              <a:rPr lang="zh-TW" altLang="zh-TW" sz="2400" dirty="0" smtClean="0">
                <a:solidFill>
                  <a:srgbClr val="FF2FFF"/>
                </a:solidFill>
                <a:latin typeface="書法家中楷體" panose="02010609010101010101" pitchFamily="49" charset="-120"/>
                <a:ea typeface="書法家中楷體" panose="02010609010101010101" pitchFamily="49" charset="-120"/>
              </a:rPr>
              <a:t>年建置</a:t>
            </a:r>
            <a:r>
              <a:rPr lang="en-US" altLang="zh-TW" sz="2400" dirty="0" smtClean="0">
                <a:solidFill>
                  <a:srgbClr val="FF2FFF"/>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，請大家可以登入確認學生資料是否正確</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預設帳號為個人身分證</a:t>
            </a:r>
            <a:r>
              <a:rPr lang="en-US" altLang="zh-TW" sz="2400" dirty="0" smtClean="0">
                <a:solidFill>
                  <a:schemeClr val="bg1"/>
                </a:solidFill>
                <a:latin typeface="書法家中楷體" panose="02010609010101010101" pitchFamily="49" charset="-120"/>
                <a:ea typeface="書法家中楷體" panose="02010609010101010101" pitchFamily="49" charset="-120"/>
              </a:rPr>
              <a:t>!</a:t>
            </a:r>
          </a:p>
        </p:txBody>
      </p:sp>
      <p:pic>
        <p:nvPicPr>
          <p:cNvPr id="4" name="圖片 1"/>
          <p:cNvPicPr>
            <a:picLocks noChangeAspect="1" noChangeArrowheads="1"/>
          </p:cNvPicPr>
          <p:nvPr/>
        </p:nvPicPr>
        <p:blipFill>
          <a:blip r:embed="rId3">
            <a:extLst>
              <a:ext uri="{28A0092B-C50C-407E-A947-70E740481C1C}">
                <a14:useLocalDpi xmlns:a14="http://schemas.microsoft.com/office/drawing/2010/main" val="0"/>
              </a:ext>
            </a:extLst>
          </a:blip>
          <a:srcRect l="25000" r="49857" b="27599"/>
          <a:stretch>
            <a:fillRect/>
          </a:stretch>
        </p:blipFill>
        <p:spPr bwMode="auto">
          <a:xfrm>
            <a:off x="3563888" y="423456"/>
            <a:ext cx="3823867" cy="441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圓角矩形 4"/>
          <p:cNvSpPr/>
          <p:nvPr/>
        </p:nvSpPr>
        <p:spPr>
          <a:xfrm>
            <a:off x="5004048" y="4155926"/>
            <a:ext cx="223224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76622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值日生：呂建瑤</a:t>
            </a:r>
          </a:p>
        </p:txBody>
      </p:sp>
      <p:sp>
        <p:nvSpPr>
          <p:cNvPr id="3" name="矩形 2"/>
          <p:cNvSpPr/>
          <p:nvPr/>
        </p:nvSpPr>
        <p:spPr>
          <a:xfrm>
            <a:off x="467544" y="627534"/>
            <a:ext cx="2880320" cy="2308324"/>
          </a:xfrm>
          <a:prstGeom prst="rect">
            <a:avLst/>
          </a:prstGeom>
        </p:spPr>
        <p:txBody>
          <a:bodyPr wrap="square">
            <a:spAutoFit/>
          </a:bodyPr>
          <a:lstStyle/>
          <a:p>
            <a:pPr marL="342900" lvl="0" indent="-342900">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教育部針對學童健康上網特別的注重，請老師協助轉知本校網站有建置專區，位置如圖示</a:t>
            </a: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pic>
        <p:nvPicPr>
          <p:cNvPr id="6" name="圖片 1"/>
          <p:cNvPicPr>
            <a:picLocks noChangeAspect="1" noChangeArrowheads="1"/>
          </p:cNvPicPr>
          <p:nvPr/>
        </p:nvPicPr>
        <p:blipFill>
          <a:blip r:embed="rId2" cstate="print">
            <a:extLst>
              <a:ext uri="{28A0092B-C50C-407E-A947-70E740481C1C}">
                <a14:useLocalDpi xmlns:a14="http://schemas.microsoft.com/office/drawing/2010/main" val="0"/>
              </a:ext>
            </a:extLst>
          </a:blip>
          <a:srcRect l="17336" r="48424" b="15054"/>
          <a:stretch>
            <a:fillRect/>
          </a:stretch>
        </p:blipFill>
        <p:spPr bwMode="auto">
          <a:xfrm>
            <a:off x="3275856" y="699542"/>
            <a:ext cx="4260541" cy="422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圓角矩形 4"/>
          <p:cNvSpPr/>
          <p:nvPr/>
        </p:nvSpPr>
        <p:spPr>
          <a:xfrm>
            <a:off x="5652120" y="3326444"/>
            <a:ext cx="1656184" cy="11175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00509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值日生：呂建瑤</a:t>
            </a:r>
          </a:p>
        </p:txBody>
      </p:sp>
      <p:sp>
        <p:nvSpPr>
          <p:cNvPr id="3" name="矩形 2"/>
          <p:cNvSpPr/>
          <p:nvPr/>
        </p:nvSpPr>
        <p:spPr>
          <a:xfrm>
            <a:off x="467544" y="627534"/>
            <a:ext cx="2880320" cy="2677656"/>
          </a:xfrm>
          <a:prstGeom prst="rect">
            <a:avLst/>
          </a:prstGeom>
        </p:spPr>
        <p:txBody>
          <a:bodyPr wrap="square">
            <a:spAutoFit/>
          </a:bodyPr>
          <a:lstStyle/>
          <a:p>
            <a:pPr marL="342900" indent="-342900">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資訊組為增加校網網頁的豐富度，預計針對首頁</a:t>
            </a:r>
            <a:r>
              <a:rPr lang="en-US" altLang="zh-TW" sz="2400" dirty="0">
                <a:solidFill>
                  <a:schemeClr val="bg1"/>
                </a:solidFill>
                <a:latin typeface="書法家中楷體" panose="02010609010101010101" pitchFamily="49" charset="-120"/>
                <a:ea typeface="書法家中楷體" panose="02010609010101010101" pitchFamily="49" charset="-120"/>
              </a:rPr>
              <a:t>banner </a:t>
            </a:r>
            <a:r>
              <a:rPr lang="zh-TW" altLang="zh-TW" sz="2400" dirty="0">
                <a:solidFill>
                  <a:schemeClr val="bg1"/>
                </a:solidFill>
                <a:latin typeface="書法家中楷體" panose="02010609010101010101" pitchFamily="49" charset="-120"/>
                <a:ea typeface="書法家中楷體" panose="02010609010101010101" pitchFamily="49" charset="-120"/>
              </a:rPr>
              <a:t>圖示徵稿，圖稿可以自己畫或直接利用徵稿的紙本文件。</a:t>
            </a: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pic>
        <p:nvPicPr>
          <p:cNvPr id="7" name="圖片 1"/>
          <p:cNvPicPr>
            <a:picLocks noChangeAspect="1" noChangeArrowheads="1"/>
          </p:cNvPicPr>
          <p:nvPr/>
        </p:nvPicPr>
        <p:blipFill>
          <a:blip r:embed="rId2">
            <a:extLst>
              <a:ext uri="{28A0092B-C50C-407E-A947-70E740481C1C}">
                <a14:useLocalDpi xmlns:a14="http://schemas.microsoft.com/office/drawing/2010/main" val="0"/>
              </a:ext>
            </a:extLst>
          </a:blip>
          <a:srcRect l="4012" t="17204" r="54298" b="12186"/>
          <a:stretch>
            <a:fillRect/>
          </a:stretch>
        </p:blipFill>
        <p:spPr bwMode="auto">
          <a:xfrm>
            <a:off x="3347864" y="627534"/>
            <a:ext cx="4176464"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154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背景.jpg"/>
          <p:cNvPicPr>
            <a:picLocks noChangeAspect="1"/>
          </p:cNvPicPr>
          <p:nvPr/>
        </p:nvPicPr>
        <p:blipFill>
          <a:blip r:embed="rId2" cstate="print"/>
          <a:srcRect r="2304" b="7492"/>
          <a:stretch>
            <a:fillRect/>
          </a:stretch>
        </p:blipFill>
        <p:spPr>
          <a:xfrm>
            <a:off x="-36512" y="0"/>
            <a:ext cx="9180512" cy="5143500"/>
          </a:xfrm>
          <a:prstGeom prst="rect">
            <a:avLst/>
          </a:prstGeom>
        </p:spPr>
      </p:pic>
      <p:pic>
        <p:nvPicPr>
          <p:cNvPr id="3" name="图片 2" descr="黑板-空.png"/>
          <p:cNvPicPr>
            <a:picLocks/>
          </p:cNvPicPr>
          <p:nvPr/>
        </p:nvPicPr>
        <p:blipFill>
          <a:blip r:embed="rId3" cstate="print"/>
          <a:srcRect l="23089" t="4956" r="4833" b="20641"/>
          <a:stretch>
            <a:fillRect/>
          </a:stretch>
        </p:blipFill>
        <p:spPr>
          <a:xfrm>
            <a:off x="458595" y="571500"/>
            <a:ext cx="8226810" cy="4572000"/>
          </a:xfrm>
          <a:prstGeom prst="rect">
            <a:avLst/>
          </a:prstGeom>
        </p:spPr>
      </p:pic>
      <p:sp>
        <p:nvSpPr>
          <p:cNvPr id="5" name="矩形 4"/>
          <p:cNvSpPr/>
          <p:nvPr/>
        </p:nvSpPr>
        <p:spPr>
          <a:xfrm>
            <a:off x="1514444" y="1516584"/>
            <a:ext cx="1569660" cy="646331"/>
          </a:xfrm>
          <a:prstGeom prst="rect">
            <a:avLst/>
          </a:prstGeom>
          <a:noFill/>
        </p:spPr>
        <p:txBody>
          <a:bodyPr wrap="none" lIns="91440" tIns="45720" rIns="91440" bIns="45720">
            <a:spAutoFit/>
          </a:bodyPr>
          <a:lstStyle/>
          <a:p>
            <a:r>
              <a:rPr lang="zh-TW"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itchFamily="34" charset="-122"/>
                <a:ea typeface="微软雅黑" pitchFamily="34" charset="-122"/>
              </a:rPr>
              <a:t>報告人</a:t>
            </a:r>
            <a:endParaRPr lang="zh-CN"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itchFamily="34" charset="-122"/>
              <a:ea typeface="微软雅黑" pitchFamily="34" charset="-122"/>
            </a:endParaRPr>
          </a:p>
        </p:txBody>
      </p:sp>
      <p:pic>
        <p:nvPicPr>
          <p:cNvPr id="7" name="图片 6" descr="照片夹.png"/>
          <p:cNvPicPr>
            <a:picLocks noChangeAspect="1"/>
          </p:cNvPicPr>
          <p:nvPr/>
        </p:nvPicPr>
        <p:blipFill>
          <a:blip r:embed="rId4" cstate="print"/>
          <a:srcRect r="66645" b="79232"/>
          <a:stretch>
            <a:fillRect/>
          </a:stretch>
        </p:blipFill>
        <p:spPr>
          <a:xfrm flipH="1">
            <a:off x="4860032" y="-372337"/>
            <a:ext cx="4664304" cy="1887674"/>
          </a:xfrm>
          <a:prstGeom prst="rect">
            <a:avLst/>
          </a:prstGeom>
        </p:spPr>
      </p:pic>
      <p:grpSp>
        <p:nvGrpSpPr>
          <p:cNvPr id="14" name="组合 13"/>
          <p:cNvGrpSpPr>
            <a:grpSpLocks noChangeAspect="1"/>
          </p:cNvGrpSpPr>
          <p:nvPr/>
        </p:nvGrpSpPr>
        <p:grpSpPr>
          <a:xfrm>
            <a:off x="1260403" y="1839749"/>
            <a:ext cx="6394184" cy="2282967"/>
            <a:chOff x="171557" y="1325924"/>
            <a:chExt cx="2997256" cy="1070134"/>
          </a:xfrm>
        </p:grpSpPr>
        <p:pic>
          <p:nvPicPr>
            <p:cNvPr id="18" name="图片 17" descr="贴贴子4张（空）.png"/>
            <p:cNvPicPr>
              <a:picLocks noChangeAspect="1"/>
            </p:cNvPicPr>
            <p:nvPr/>
          </p:nvPicPr>
          <p:blipFill>
            <a:blip r:embed="rId5" cstate="print"/>
            <a:srcRect t="33018" r="77449" b="52860"/>
            <a:stretch>
              <a:fillRect/>
            </a:stretch>
          </p:blipFill>
          <p:spPr>
            <a:xfrm>
              <a:off x="171557" y="1325924"/>
              <a:ext cx="1992397" cy="810963"/>
            </a:xfrm>
            <a:prstGeom prst="rect">
              <a:avLst/>
            </a:prstGeom>
          </p:spPr>
        </p:pic>
        <p:sp>
          <p:nvSpPr>
            <p:cNvPr id="19" name="TextBox 18"/>
            <p:cNvSpPr txBox="1"/>
            <p:nvPr/>
          </p:nvSpPr>
          <p:spPr>
            <a:xfrm>
              <a:off x="815575" y="1690567"/>
              <a:ext cx="352180" cy="389527"/>
            </a:xfrm>
            <a:prstGeom prst="rect">
              <a:avLst/>
            </a:prstGeom>
            <a:noFill/>
          </p:spPr>
          <p:txBody>
            <a:bodyPr wrap="square" rtlCol="0">
              <a:spAutoFit/>
            </a:bodyPr>
            <a:lstStyle/>
            <a:p>
              <a:r>
                <a:rPr lang="zh-TW" altLang="en-US" sz="4800" b="1" dirty="0" smtClean="0">
                  <a:latin typeface="書法家中楷體" panose="02010609010101010101" pitchFamily="49" charset="-120"/>
                  <a:ea typeface="書法家中楷體" panose="02010609010101010101" pitchFamily="49" charset="-120"/>
                </a:rPr>
                <a:t>教</a:t>
              </a:r>
              <a:endParaRPr lang="zh-CN" altLang="en-US" sz="4800" b="1" dirty="0">
                <a:latin typeface="書法家中楷體" panose="02010609010101010101" pitchFamily="49" charset="-120"/>
                <a:ea typeface="書法家中楷體" panose="02010609010101010101" pitchFamily="49" charset="-120"/>
              </a:endParaRPr>
            </a:p>
          </p:txBody>
        </p:sp>
        <p:pic>
          <p:nvPicPr>
            <p:cNvPr id="20" name="图片 19" descr="贴贴子4张（空）.png"/>
            <p:cNvPicPr>
              <a:picLocks/>
            </p:cNvPicPr>
            <p:nvPr/>
          </p:nvPicPr>
          <p:blipFill>
            <a:blip r:embed="rId5" cstate="print"/>
            <a:srcRect l="6702" t="47905" r="86794" b="38897"/>
            <a:stretch>
              <a:fillRect/>
            </a:stretch>
          </p:blipFill>
          <p:spPr>
            <a:xfrm rot="21420000">
              <a:off x="1878240" y="1629828"/>
              <a:ext cx="660945" cy="766230"/>
            </a:xfrm>
            <a:prstGeom prst="rect">
              <a:avLst/>
            </a:prstGeom>
          </p:spPr>
        </p:pic>
        <p:sp>
          <p:nvSpPr>
            <p:cNvPr id="13" name="TextBox 18"/>
            <p:cNvSpPr txBox="1"/>
            <p:nvPr/>
          </p:nvSpPr>
          <p:spPr>
            <a:xfrm>
              <a:off x="1371644" y="1666528"/>
              <a:ext cx="352180" cy="389527"/>
            </a:xfrm>
            <a:prstGeom prst="rect">
              <a:avLst/>
            </a:prstGeom>
            <a:noFill/>
          </p:spPr>
          <p:txBody>
            <a:bodyPr wrap="square" rtlCol="0">
              <a:spAutoFit/>
            </a:bodyPr>
            <a:lstStyle/>
            <a:p>
              <a:r>
                <a:rPr lang="zh-TW" altLang="en-US" sz="4800" b="1" dirty="0" smtClean="0">
                  <a:latin typeface="書法家中楷體" panose="02010609010101010101" pitchFamily="49" charset="-120"/>
                  <a:ea typeface="書法家中楷體" panose="02010609010101010101" pitchFamily="49" charset="-120"/>
                </a:rPr>
                <a:t>務</a:t>
              </a:r>
              <a:endParaRPr lang="zh-CN" altLang="en-US" sz="4800" b="1" dirty="0">
                <a:latin typeface="書法家中楷體" panose="02010609010101010101" pitchFamily="49" charset="-120"/>
                <a:ea typeface="書法家中楷體" panose="02010609010101010101" pitchFamily="49" charset="-120"/>
              </a:endParaRPr>
            </a:p>
          </p:txBody>
        </p:sp>
        <p:sp>
          <p:nvSpPr>
            <p:cNvPr id="15" name="TextBox 18"/>
            <p:cNvSpPr txBox="1"/>
            <p:nvPr/>
          </p:nvSpPr>
          <p:spPr>
            <a:xfrm>
              <a:off x="1992108" y="1627111"/>
              <a:ext cx="352180" cy="389527"/>
            </a:xfrm>
            <a:prstGeom prst="rect">
              <a:avLst/>
            </a:prstGeom>
            <a:noFill/>
          </p:spPr>
          <p:txBody>
            <a:bodyPr wrap="square" rtlCol="0">
              <a:spAutoFit/>
            </a:bodyPr>
            <a:lstStyle/>
            <a:p>
              <a:r>
                <a:rPr lang="zh-TW" altLang="en-US" sz="4800" b="1" dirty="0" smtClean="0">
                  <a:latin typeface="書法家中楷體" panose="02010609010101010101" pitchFamily="49" charset="-120"/>
                  <a:ea typeface="書法家中楷體" panose="02010609010101010101" pitchFamily="49" charset="-120"/>
                </a:rPr>
                <a:t>主</a:t>
              </a:r>
              <a:endParaRPr lang="zh-CN" altLang="en-US" sz="4800" b="1" dirty="0">
                <a:latin typeface="書法家中楷體" panose="02010609010101010101" pitchFamily="49" charset="-120"/>
                <a:ea typeface="書法家中楷體" panose="02010609010101010101" pitchFamily="49" charset="-120"/>
              </a:endParaRPr>
            </a:p>
          </p:txBody>
        </p:sp>
        <p:pic>
          <p:nvPicPr>
            <p:cNvPr id="25" name="图片 19" descr="贴贴子4张（空）.png"/>
            <p:cNvPicPr>
              <a:picLocks/>
            </p:cNvPicPr>
            <p:nvPr/>
          </p:nvPicPr>
          <p:blipFill>
            <a:blip r:embed="rId5" cstate="print"/>
            <a:srcRect l="6702" t="47905" r="86794" b="38897"/>
            <a:stretch>
              <a:fillRect/>
            </a:stretch>
          </p:blipFill>
          <p:spPr>
            <a:xfrm rot="21420000">
              <a:off x="2507868" y="1622339"/>
              <a:ext cx="660945" cy="766230"/>
            </a:xfrm>
            <a:prstGeom prst="rect">
              <a:avLst/>
            </a:prstGeom>
          </p:spPr>
        </p:pic>
        <p:sp>
          <p:nvSpPr>
            <p:cNvPr id="26" name="TextBox 18"/>
            <p:cNvSpPr txBox="1"/>
            <p:nvPr/>
          </p:nvSpPr>
          <p:spPr>
            <a:xfrm>
              <a:off x="2631882" y="1615927"/>
              <a:ext cx="352180" cy="389527"/>
            </a:xfrm>
            <a:prstGeom prst="rect">
              <a:avLst/>
            </a:prstGeom>
            <a:noFill/>
          </p:spPr>
          <p:txBody>
            <a:bodyPr wrap="square" rtlCol="0">
              <a:spAutoFit/>
            </a:bodyPr>
            <a:lstStyle/>
            <a:p>
              <a:r>
                <a:rPr lang="zh-TW" altLang="en-US" sz="4800" b="1" dirty="0" smtClean="0">
                  <a:latin typeface="書法家中楷體" panose="02010609010101010101" pitchFamily="49" charset="-120"/>
                  <a:ea typeface="書法家中楷體" panose="02010609010101010101" pitchFamily="49" charset="-120"/>
                </a:rPr>
                <a:t>任</a:t>
              </a:r>
              <a:endParaRPr lang="zh-CN" altLang="en-US" sz="4800" b="1" dirty="0">
                <a:latin typeface="書法家中楷體" panose="02010609010101010101" pitchFamily="49" charset="-120"/>
                <a:ea typeface="書法家中楷體" panose="02010609010101010101" pitchFamily="49" charset="-120"/>
              </a:endParaRPr>
            </a:p>
          </p:txBody>
        </p:sp>
      </p:grpSp>
    </p:spTree>
    <p:extLst>
      <p:ext uri="{BB962C8B-B14F-4D97-AF65-F5344CB8AC3E}">
        <p14:creationId xmlns:p14="http://schemas.microsoft.com/office/powerpoint/2010/main" val="2685400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27534"/>
            <a:ext cx="7704856" cy="3200876"/>
          </a:xfrm>
          <a:prstGeom prst="rect">
            <a:avLst/>
          </a:prstGeom>
        </p:spPr>
        <p:txBody>
          <a:bodyPr wrap="square">
            <a:spAutoFit/>
          </a:bodyPr>
          <a:lstStyle/>
          <a:p>
            <a:pPr marL="269875" indent="-269875">
              <a:buFont typeface="Wingdings" panose="05000000000000000000" pitchFamily="2" charset="2"/>
              <a:buChar char="Ø"/>
            </a:pPr>
            <a:r>
              <a:rPr lang="en-US" altLang="zh-TW" sz="2400" dirty="0" smtClean="0">
                <a:solidFill>
                  <a:schemeClr val="bg1"/>
                </a:solidFill>
                <a:latin typeface="書法家中楷體" panose="02010609010101010101" pitchFamily="49" charset="-120"/>
                <a:ea typeface="書法家中楷體" panose="02010609010101010101" pitchFamily="49" charset="-120"/>
              </a:rPr>
              <a:t>108</a:t>
            </a:r>
            <a:r>
              <a:rPr lang="zh-TW" altLang="en-US" sz="2400" dirty="0" smtClean="0">
                <a:solidFill>
                  <a:schemeClr val="bg1"/>
                </a:solidFill>
                <a:latin typeface="書法家中楷體" panose="02010609010101010101" pitchFamily="49" charset="-120"/>
                <a:ea typeface="書法家中楷體" panose="02010609010101010101" pitchFamily="49" charset="-120"/>
              </a:rPr>
              <a:t>學年</a:t>
            </a:r>
            <a:r>
              <a:rPr lang="zh-TW" altLang="en-US" sz="2400" dirty="0">
                <a:solidFill>
                  <a:schemeClr val="bg1"/>
                </a:solidFill>
                <a:latin typeface="書法家中楷體" panose="02010609010101010101" pitchFamily="49" charset="-120"/>
                <a:ea typeface="書法家中楷體" panose="02010609010101010101" pitchFamily="49" charset="-120"/>
              </a:rPr>
              <a:t>度總體課程計畫已於</a:t>
            </a:r>
            <a:r>
              <a:rPr lang="en-US" altLang="zh-TW" sz="2400" dirty="0">
                <a:solidFill>
                  <a:schemeClr val="bg1"/>
                </a:solidFill>
                <a:latin typeface="書法家中楷體" panose="02010609010101010101" pitchFamily="49" charset="-120"/>
                <a:ea typeface="書法家中楷體" panose="02010609010101010101" pitchFamily="49" charset="-120"/>
              </a:rPr>
              <a:t>7</a:t>
            </a:r>
            <a:r>
              <a:rPr lang="zh-TW" altLang="en-US" sz="2400" dirty="0" smtClean="0">
                <a:solidFill>
                  <a:schemeClr val="bg1"/>
                </a:solidFill>
                <a:latin typeface="書法家中楷體" panose="02010609010101010101" pitchFamily="49" charset="-120"/>
                <a:ea typeface="書法家中楷體" panose="02010609010101010101" pitchFamily="49" charset="-120"/>
              </a:rPr>
              <a:t>月</a:t>
            </a:r>
            <a:r>
              <a:rPr lang="en-US" altLang="zh-TW" sz="2400" dirty="0" smtClean="0">
                <a:solidFill>
                  <a:schemeClr val="bg1"/>
                </a:solidFill>
                <a:latin typeface="書法家中楷體" panose="02010609010101010101" pitchFamily="49" charset="-120"/>
                <a:ea typeface="書法家中楷體" panose="02010609010101010101" pitchFamily="49" charset="-120"/>
              </a:rPr>
              <a:t>22</a:t>
            </a:r>
            <a:r>
              <a:rPr lang="zh-TW" altLang="en-US" sz="2400" dirty="0" smtClean="0">
                <a:solidFill>
                  <a:schemeClr val="bg1"/>
                </a:solidFill>
                <a:latin typeface="書法家中楷體" panose="02010609010101010101" pitchFamily="49" charset="-120"/>
                <a:ea typeface="書法家中楷體" panose="02010609010101010101" pitchFamily="49" charset="-120"/>
              </a:rPr>
              <a:t>日</a:t>
            </a:r>
            <a:r>
              <a:rPr lang="zh-TW" altLang="en-US" sz="2400" dirty="0">
                <a:solidFill>
                  <a:schemeClr val="bg1"/>
                </a:solidFill>
                <a:latin typeface="書法家中楷體" panose="02010609010101010101" pitchFamily="49" charset="-120"/>
                <a:ea typeface="書法家中楷體" panose="02010609010101010101" pitchFamily="49" charset="-120"/>
              </a:rPr>
              <a:t>經課發會審查後報府審查已通過，謝謝各位老師的協助</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457200" indent="-457200">
              <a:buFont typeface="Wingdings" panose="05000000000000000000" pitchFamily="2" charset="2"/>
              <a:buChar char="Ø"/>
            </a:pPr>
            <a:endParaRPr lang="zh-TW" altLang="en-US" sz="2400" dirty="0">
              <a:solidFill>
                <a:schemeClr val="bg1"/>
              </a:solidFill>
              <a:latin typeface="書法家中楷體" panose="02010609010101010101" pitchFamily="49" charset="-120"/>
              <a:ea typeface="書法家中楷體" panose="02010609010101010101" pitchFamily="49" charset="-120"/>
            </a:endParaRPr>
          </a:p>
          <a:p>
            <a:pPr marL="269875" indent="-269875">
              <a:buFont typeface="Wingdings" panose="05000000000000000000" pitchFamily="2" charset="2"/>
              <a:buChar char="Ø"/>
            </a:pPr>
            <a:r>
              <a:rPr lang="zh-TW" altLang="en-US" sz="2400" dirty="0">
                <a:solidFill>
                  <a:schemeClr val="bg1"/>
                </a:solidFill>
                <a:latin typeface="書法家中楷體" panose="02010609010101010101" pitchFamily="49" charset="-120"/>
                <a:ea typeface="書法家中楷體" panose="02010609010101010101" pitchFamily="49" charset="-120"/>
              </a:rPr>
              <a:t>本學期英語活動</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627063" indent="-269875">
              <a:spcBef>
                <a:spcPts val="600"/>
              </a:spcBef>
            </a:pPr>
            <a:r>
              <a:rPr lang="zh-TW" altLang="en-US" sz="2400" dirty="0">
                <a:solidFill>
                  <a:schemeClr val="bg1"/>
                </a:solidFill>
                <a:latin typeface="書法家中楷體" panose="02010609010101010101" pitchFamily="49" charset="-120"/>
                <a:ea typeface="書法家中楷體" panose="02010609010101010101" pitchFamily="49" charset="-120"/>
              </a:rPr>
              <a:t> </a:t>
            </a:r>
            <a:r>
              <a:rPr lang="en-US" altLang="zh-TW" sz="2400" dirty="0">
                <a:solidFill>
                  <a:schemeClr val="bg1"/>
                </a:solidFill>
                <a:latin typeface="書法家中楷體" panose="02010609010101010101" pitchFamily="49" charset="-120"/>
                <a:ea typeface="書法家中楷體" panose="02010609010101010101" pitchFamily="49" charset="-120"/>
              </a:rPr>
              <a:t>1.</a:t>
            </a:r>
            <a:r>
              <a:rPr lang="zh-TW" altLang="en-US" sz="2400" dirty="0">
                <a:solidFill>
                  <a:schemeClr val="bg1"/>
                </a:solidFill>
                <a:latin typeface="書法家中楷體" panose="02010609010101010101" pitchFamily="49" charset="-120"/>
                <a:ea typeface="書法家中楷體" panose="02010609010101010101" pitchFamily="49" charset="-120"/>
              </a:rPr>
              <a:t>中高年級外師入班教學，教學地點為社會館或播報館，請</a:t>
            </a:r>
            <a:r>
              <a:rPr lang="zh-TW" altLang="en-US" sz="2400" dirty="0">
                <a:solidFill>
                  <a:srgbClr val="FF2FFF"/>
                </a:solidFill>
                <a:latin typeface="書法家中楷體" panose="02010609010101010101" pitchFamily="49" charset="-120"/>
                <a:ea typeface="書法家中楷體" panose="02010609010101010101" pitchFamily="49" charset="-120"/>
              </a:rPr>
              <a:t>導師</a:t>
            </a:r>
            <a:r>
              <a:rPr lang="zh-TW" altLang="en-US" sz="2400" dirty="0" smtClean="0">
                <a:solidFill>
                  <a:srgbClr val="FF2FFF"/>
                </a:solidFill>
                <a:latin typeface="書法家中楷體" panose="02010609010101010101" pitchFamily="49" charset="-120"/>
                <a:ea typeface="書法家中楷體" panose="02010609010101010101" pitchFamily="49" charset="-120"/>
              </a:rPr>
              <a:t>務必</a:t>
            </a:r>
            <a:r>
              <a:rPr lang="zh-TW" altLang="en-US" sz="2400" dirty="0">
                <a:solidFill>
                  <a:srgbClr val="FF2FFF"/>
                </a:solidFill>
                <a:latin typeface="書法家中楷體" panose="02010609010101010101" pitchFamily="49" charset="-120"/>
                <a:ea typeface="書法家中楷體" panose="02010609010101010101" pitchFamily="49" charset="-120"/>
              </a:rPr>
              <a:t>隨同</a:t>
            </a:r>
            <a:r>
              <a:rPr lang="zh-TW" altLang="en-US" sz="2400" dirty="0" smtClean="0">
                <a:solidFill>
                  <a:srgbClr val="FF2FFF"/>
                </a:solidFill>
                <a:latin typeface="書法家中楷體" panose="02010609010101010101" pitchFamily="49" charset="-120"/>
                <a:ea typeface="書法家中楷體" panose="02010609010101010101" pitchFamily="49" charset="-120"/>
              </a:rPr>
              <a:t>前往</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en-US" sz="2400" dirty="0" smtClean="0">
                <a:solidFill>
                  <a:srgbClr val="FF2FFF"/>
                </a:solidFill>
                <a:latin typeface="書法家中楷體" panose="02010609010101010101" pitchFamily="49" charset="-120"/>
                <a:ea typeface="書法家中楷體" panose="02010609010101010101" pitchFamily="49" charset="-120"/>
              </a:rPr>
              <a:t>並協助教學活動</a:t>
            </a:r>
            <a:r>
              <a:rPr lang="zh-TW" altLang="en-US" sz="2400" dirty="0" smtClean="0">
                <a:solidFill>
                  <a:schemeClr val="bg1"/>
                </a:solidFill>
                <a:latin typeface="書法家中楷體" panose="02010609010101010101" pitchFamily="49" charset="-120"/>
                <a:ea typeface="書法家中楷體" panose="02010609010101010101" pitchFamily="49" charset="-120"/>
              </a:rPr>
              <a:t>。 </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627063" indent="-269875">
              <a:spcBef>
                <a:spcPts val="600"/>
              </a:spcBef>
            </a:pPr>
            <a:r>
              <a:rPr lang="zh-TW" altLang="en-US" sz="2400" dirty="0">
                <a:solidFill>
                  <a:schemeClr val="bg1"/>
                </a:solidFill>
                <a:latin typeface="書法家中楷體" panose="02010609010101010101" pitchFamily="49" charset="-120"/>
                <a:ea typeface="書法家中楷體" panose="02010609010101010101" pitchFamily="49" charset="-120"/>
              </a:rPr>
              <a:t> </a:t>
            </a:r>
            <a:r>
              <a:rPr lang="en-US" altLang="zh-TW" sz="2400" dirty="0">
                <a:solidFill>
                  <a:schemeClr val="bg1"/>
                </a:solidFill>
                <a:latin typeface="書法家中楷體" panose="02010609010101010101" pitchFamily="49" charset="-120"/>
                <a:ea typeface="書法家中楷體" panose="02010609010101010101" pitchFamily="49" charset="-120"/>
              </a:rPr>
              <a:t>2.</a:t>
            </a:r>
            <a:r>
              <a:rPr lang="zh-TW" altLang="en-US" sz="2400" dirty="0">
                <a:solidFill>
                  <a:schemeClr val="bg1"/>
                </a:solidFill>
                <a:latin typeface="書法家中楷體" panose="02010609010101010101" pitchFamily="49" charset="-120"/>
                <a:ea typeface="書法家中楷體" panose="02010609010101010101" pitchFamily="49" charset="-120"/>
              </a:rPr>
              <a:t>本學期續辦英語單字達人（</a:t>
            </a:r>
            <a:r>
              <a:rPr lang="en-US" altLang="zh-TW" sz="2400" dirty="0" smtClean="0">
                <a:solidFill>
                  <a:schemeClr val="bg1"/>
                </a:solidFill>
                <a:latin typeface="書法家中楷體" panose="02010609010101010101" pitchFamily="49" charset="-120"/>
                <a:ea typeface="書法家中楷體" panose="02010609010101010101" pitchFamily="49" charset="-120"/>
              </a:rPr>
              <a:t>10/18</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12/13</a:t>
            </a:r>
            <a:r>
              <a:rPr lang="zh-TW" altLang="en-US" sz="2400" dirty="0" smtClean="0">
                <a:solidFill>
                  <a:schemeClr val="bg1"/>
                </a:solidFill>
                <a:latin typeface="書法家中楷體" panose="02010609010101010101" pitchFamily="49" charset="-120"/>
                <a:ea typeface="書法家中楷體" panose="02010609010101010101" pitchFamily="49" charset="-120"/>
              </a:rPr>
              <a:t>）、萬聖節活動（</a:t>
            </a:r>
            <a:r>
              <a:rPr lang="en-US" altLang="zh-TW" sz="2400" dirty="0" smtClean="0">
                <a:solidFill>
                  <a:schemeClr val="bg1"/>
                </a:solidFill>
                <a:latin typeface="書法家中楷體" panose="02010609010101010101" pitchFamily="49" charset="-120"/>
                <a:ea typeface="書法家中楷體" panose="02010609010101010101" pitchFamily="49" charset="-120"/>
              </a:rPr>
              <a:t>10/30</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sp>
        <p:nvSpPr>
          <p:cNvPr id="3" name="文字方塊 2"/>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值日生：歐文銘</a:t>
            </a:r>
          </a:p>
        </p:txBody>
      </p:sp>
    </p:spTree>
    <p:extLst>
      <p:ext uri="{BB962C8B-B14F-4D97-AF65-F5344CB8AC3E}">
        <p14:creationId xmlns:p14="http://schemas.microsoft.com/office/powerpoint/2010/main" val="2216537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27534"/>
            <a:ext cx="7704856" cy="3046988"/>
          </a:xfrm>
          <a:prstGeom prst="rect">
            <a:avLst/>
          </a:prstGeom>
        </p:spPr>
        <p:txBody>
          <a:bodyPr wrap="square">
            <a:spAutoFit/>
          </a:bodyPr>
          <a:lstStyle/>
          <a:p>
            <a:pPr marL="269875" indent="-269875">
              <a:buFont typeface="Wingdings" panose="05000000000000000000" pitchFamily="2" charset="2"/>
              <a:buChar char="Ø"/>
            </a:pPr>
            <a:r>
              <a:rPr lang="zh-TW" altLang="en-US" sz="2400" b="1" dirty="0">
                <a:solidFill>
                  <a:schemeClr val="bg1"/>
                </a:solidFill>
                <a:latin typeface="書法家中楷體" panose="02010609010101010101" pitchFamily="49" charset="-120"/>
                <a:ea typeface="書法家中楷體" panose="02010609010101010101" pitchFamily="49" charset="-120"/>
              </a:rPr>
              <a:t>晨間活動安排</a:t>
            </a:r>
            <a:endParaRPr lang="en-US" altLang="zh-TW" sz="2400" b="1" dirty="0">
              <a:solidFill>
                <a:schemeClr val="bg1"/>
              </a:solidFill>
              <a:latin typeface="書法家中楷體" panose="02010609010101010101" pitchFamily="49" charset="-120"/>
              <a:ea typeface="書法家中楷體" panose="02010609010101010101" pitchFamily="49" charset="-120"/>
            </a:endParaRPr>
          </a:p>
          <a:p>
            <a:r>
              <a:rPr lang="zh-TW" altLang="en-US" sz="2400" dirty="0" smtClean="0">
                <a:solidFill>
                  <a:schemeClr val="bg1"/>
                </a:solidFill>
                <a:latin typeface="書法家中楷體" panose="02010609010101010101" pitchFamily="49" charset="-120"/>
                <a:ea typeface="書法家中楷體" panose="02010609010101010101" pitchFamily="49" charset="-120"/>
              </a:rPr>
              <a:t>  星期一</a:t>
            </a:r>
            <a:r>
              <a:rPr lang="zh-TW" altLang="en-US" sz="2400" dirty="0">
                <a:solidFill>
                  <a:schemeClr val="bg1"/>
                </a:solidFill>
                <a:latin typeface="書法家中楷體" panose="02010609010101010101" pitchFamily="49" charset="-120"/>
                <a:ea typeface="書法家中楷體" panose="02010609010101010101" pitchFamily="49" charset="-120"/>
              </a:rPr>
              <a:t>：低年級運動日，中年級讀報，高年級英語日</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r>
              <a:rPr lang="zh-TW" altLang="en-US" sz="2400" dirty="0" smtClean="0">
                <a:solidFill>
                  <a:schemeClr val="bg1"/>
                </a:solidFill>
                <a:latin typeface="書法家中楷體" panose="02010609010101010101" pitchFamily="49" charset="-120"/>
                <a:ea typeface="書法家中楷體" panose="02010609010101010101" pitchFamily="49" charset="-120"/>
              </a:rPr>
              <a:t>  星期二</a:t>
            </a:r>
            <a:r>
              <a:rPr lang="zh-TW" altLang="en-US" sz="2400" dirty="0">
                <a:solidFill>
                  <a:schemeClr val="bg1"/>
                </a:solidFill>
                <a:latin typeface="書法家中楷體" panose="02010609010101010101" pitchFamily="49" charset="-120"/>
                <a:ea typeface="書法家中楷體" panose="02010609010101010101" pitchFamily="49" charset="-120"/>
              </a:rPr>
              <a:t>：低年級英語日，中年級運動日，高年級讀報</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r>
              <a:rPr lang="zh-TW" altLang="en-US" sz="2400" dirty="0" smtClean="0">
                <a:solidFill>
                  <a:schemeClr val="bg1"/>
                </a:solidFill>
                <a:latin typeface="書法家中楷體" panose="02010609010101010101" pitchFamily="49" charset="-120"/>
                <a:ea typeface="書法家中楷體" panose="02010609010101010101" pitchFamily="49" charset="-120"/>
              </a:rPr>
              <a:t>  星期三</a:t>
            </a:r>
            <a:r>
              <a:rPr lang="zh-TW" altLang="en-US" sz="2400" dirty="0">
                <a:solidFill>
                  <a:schemeClr val="bg1"/>
                </a:solidFill>
                <a:latin typeface="書法家中楷體" panose="02010609010101010101" pitchFamily="49" charset="-120"/>
                <a:ea typeface="書法家中楷體" panose="02010609010101010101" pitchFamily="49" charset="-120"/>
              </a:rPr>
              <a:t>：跳繩</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r>
              <a:rPr lang="zh-TW" altLang="en-US" sz="2400" dirty="0" smtClean="0">
                <a:solidFill>
                  <a:schemeClr val="bg1"/>
                </a:solidFill>
                <a:latin typeface="書法家中楷體" panose="02010609010101010101" pitchFamily="49" charset="-120"/>
                <a:ea typeface="書法家中楷體" panose="02010609010101010101" pitchFamily="49" charset="-120"/>
              </a:rPr>
              <a:t>  星期四</a:t>
            </a:r>
            <a:r>
              <a:rPr lang="zh-TW" altLang="en-US" sz="2400" dirty="0">
                <a:solidFill>
                  <a:schemeClr val="bg1"/>
                </a:solidFill>
                <a:latin typeface="書法家中楷體" panose="02010609010101010101" pitchFamily="49" charset="-120"/>
                <a:ea typeface="書法家中楷體" panose="02010609010101010101" pitchFamily="49" charset="-120"/>
              </a:rPr>
              <a:t>：升旗</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en-US" sz="2400" dirty="0">
                <a:solidFill>
                  <a:schemeClr val="bg1"/>
                </a:solidFill>
                <a:latin typeface="書法家中楷體" panose="02010609010101010101" pitchFamily="49" charset="-120"/>
                <a:ea typeface="書法家中楷體" panose="02010609010101010101" pitchFamily="49" charset="-120"/>
              </a:rPr>
              <a:t>母語日</a:t>
            </a:r>
            <a:r>
              <a:rPr lang="en-US" altLang="zh-TW" sz="2400" dirty="0">
                <a:solidFill>
                  <a:schemeClr val="bg1"/>
                </a:solidFill>
                <a:latin typeface="書法家中楷體" panose="02010609010101010101" pitchFamily="49" charset="-120"/>
                <a:ea typeface="書法家中楷體" panose="02010609010101010101" pitchFamily="49" charset="-120"/>
              </a:rPr>
              <a:t>)</a:t>
            </a:r>
          </a:p>
          <a:p>
            <a:r>
              <a:rPr lang="zh-TW" altLang="en-US" sz="2400" dirty="0" smtClean="0">
                <a:solidFill>
                  <a:schemeClr val="bg1"/>
                </a:solidFill>
                <a:latin typeface="書法家中楷體" panose="02010609010101010101" pitchFamily="49" charset="-120"/>
                <a:ea typeface="書法家中楷體" panose="02010609010101010101" pitchFamily="49" charset="-120"/>
              </a:rPr>
              <a:t>  星期五</a:t>
            </a:r>
            <a:r>
              <a:rPr lang="zh-TW" altLang="en-US" sz="2400" dirty="0">
                <a:solidFill>
                  <a:schemeClr val="bg1"/>
                </a:solidFill>
                <a:latin typeface="書法家中楷體" panose="02010609010101010101" pitchFamily="49" charset="-120"/>
                <a:ea typeface="書法家中楷體" panose="02010609010101010101" pitchFamily="49" charset="-120"/>
              </a:rPr>
              <a:t>：低年級讀報，中年級英語日，高年級運動</a:t>
            </a:r>
            <a:r>
              <a:rPr lang="zh-TW" altLang="en-US" sz="2400" dirty="0" smtClean="0">
                <a:solidFill>
                  <a:schemeClr val="bg1"/>
                </a:solidFill>
                <a:latin typeface="書法家中楷體" panose="02010609010101010101" pitchFamily="49" charset="-120"/>
                <a:ea typeface="書法家中楷體" panose="02010609010101010101" pitchFamily="49" charset="-120"/>
              </a:rPr>
              <a:t>日</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endParaRPr lang="en-US" altLang="zh-TW" sz="2400" dirty="0">
              <a:solidFill>
                <a:schemeClr val="bg1"/>
              </a:solidFill>
              <a:latin typeface="書法家中楷體" panose="02010609010101010101" pitchFamily="49" charset="-120"/>
              <a:ea typeface="書法家中楷體" panose="02010609010101010101" pitchFamily="49" charset="-120"/>
            </a:endParaRPr>
          </a:p>
          <a:p>
            <a:r>
              <a:rPr lang="zh-TW" altLang="en-US" sz="2400" dirty="0" smtClean="0">
                <a:solidFill>
                  <a:schemeClr val="bg1"/>
                </a:solidFill>
                <a:latin typeface="書法家中楷體" panose="02010609010101010101" pitchFamily="49" charset="-120"/>
                <a:ea typeface="書法家中楷體" panose="02010609010101010101" pitchFamily="49" charset="-120"/>
              </a:rPr>
              <a:t>請各學年依安排進行晨間活動，有任何想法歡迎提出。</a:t>
            </a:r>
            <a:endParaRPr lang="en-US" altLang="zh-TW" sz="2400" dirty="0">
              <a:solidFill>
                <a:schemeClr val="bg1"/>
              </a:solidFill>
              <a:latin typeface="書法家中楷體" panose="02010609010101010101" pitchFamily="49" charset="-120"/>
              <a:ea typeface="書法家中楷體" panose="02010609010101010101" pitchFamily="49" charset="-120"/>
            </a:endParaRPr>
          </a:p>
        </p:txBody>
      </p:sp>
      <p:sp>
        <p:nvSpPr>
          <p:cNvPr id="3" name="文字方塊 2"/>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值日生：歐文銘</a:t>
            </a:r>
          </a:p>
        </p:txBody>
      </p:sp>
    </p:spTree>
    <p:extLst>
      <p:ext uri="{BB962C8B-B14F-4D97-AF65-F5344CB8AC3E}">
        <p14:creationId xmlns:p14="http://schemas.microsoft.com/office/powerpoint/2010/main" val="1628226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27534"/>
            <a:ext cx="7704856" cy="4302716"/>
          </a:xfrm>
          <a:prstGeom prst="rect">
            <a:avLst/>
          </a:prstGeom>
        </p:spPr>
        <p:txBody>
          <a:bodyPr wrap="square">
            <a:spAutoFit/>
          </a:bodyPr>
          <a:lstStyle/>
          <a:p>
            <a:pPr marL="269875" indent="-269875">
              <a:buFont typeface="Wingdings" panose="05000000000000000000" pitchFamily="2" charset="2"/>
              <a:buChar char="Ø"/>
            </a:pPr>
            <a:r>
              <a:rPr lang="zh-TW" altLang="en-US" sz="2400" b="1" dirty="0">
                <a:solidFill>
                  <a:schemeClr val="bg1"/>
                </a:solidFill>
                <a:latin typeface="書法家中楷體" panose="02010609010101010101" pitchFamily="49" charset="-120"/>
                <a:ea typeface="書法家中楷體" panose="02010609010101010101" pitchFamily="49" charset="-120"/>
              </a:rPr>
              <a:t>佈告欄佈置分配</a:t>
            </a:r>
            <a:r>
              <a:rPr lang="zh-TW" altLang="en-US" sz="2400" dirty="0">
                <a:solidFill>
                  <a:schemeClr val="bg1"/>
                </a:solidFill>
                <a:latin typeface="書法家中楷體" panose="02010609010101010101" pitchFamily="49" charset="-120"/>
                <a:ea typeface="書法家中楷體" panose="02010609010101010101" pitchFamily="49" charset="-120"/>
              </a:rPr>
              <a:t> </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179388" indent="-179388">
              <a:lnSpc>
                <a:spcPct val="80000"/>
              </a:lnSpc>
              <a:defRPr/>
            </a:pPr>
            <a:r>
              <a:rPr lang="en-US" altLang="zh-TW" sz="2400" dirty="0" smtClean="0">
                <a:solidFill>
                  <a:schemeClr val="bg1"/>
                </a:solidFill>
                <a:latin typeface="書法家中楷體" panose="02010609010101010101" pitchFamily="49" charset="-120"/>
                <a:ea typeface="書法家中楷體" panose="02010609010101010101" pitchFamily="49" charset="-120"/>
              </a:rPr>
              <a:t>1.</a:t>
            </a:r>
            <a:r>
              <a:rPr lang="zh-TW" altLang="en-US" sz="2400" dirty="0" smtClean="0">
                <a:solidFill>
                  <a:schemeClr val="bg1"/>
                </a:solidFill>
                <a:latin typeface="書法家中楷體" panose="02010609010101010101" pitchFamily="49" charset="-120"/>
                <a:ea typeface="書法家中楷體" panose="02010609010101010101" pitchFamily="49" charset="-120"/>
              </a:rPr>
              <a:t>前</a:t>
            </a:r>
            <a:r>
              <a:rPr lang="zh-TW" altLang="en-US" sz="2400" dirty="0">
                <a:solidFill>
                  <a:schemeClr val="bg1"/>
                </a:solidFill>
                <a:latin typeface="書法家中楷體" panose="02010609010101010101" pitchFamily="49" charset="-120"/>
                <a:ea typeface="書法家中楷體" panose="02010609010101010101" pitchFamily="49" charset="-120"/>
              </a:rPr>
              <a:t>棟教室一樓：三年級學習成果（西）</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en-US" sz="2400" dirty="0" smtClean="0">
                <a:solidFill>
                  <a:srgbClr val="FFFF00"/>
                </a:solidFill>
                <a:latin typeface="書法家中楷體" panose="02010609010101010101" pitchFamily="49" charset="-120"/>
                <a:ea typeface="書法家中楷體" panose="02010609010101010101" pitchFamily="49" charset="-120"/>
              </a:rPr>
              <a:t>英語</a:t>
            </a:r>
            <a:r>
              <a:rPr lang="zh-TW" altLang="en-US" sz="2400" dirty="0">
                <a:solidFill>
                  <a:srgbClr val="FFFF00"/>
                </a:solidFill>
                <a:latin typeface="書法家中楷體" panose="02010609010101010101" pitchFamily="49" charset="-120"/>
                <a:ea typeface="書法家中楷體" panose="02010609010101010101" pitchFamily="49" charset="-120"/>
              </a:rPr>
              <a:t>學習佈置（東）</a:t>
            </a:r>
            <a:r>
              <a:rPr lang="en-US" altLang="zh-TW" sz="2400" dirty="0">
                <a:solidFill>
                  <a:schemeClr val="bg1"/>
                </a:solidFill>
                <a:latin typeface="書法家中楷體" panose="02010609010101010101" pitchFamily="49" charset="-120"/>
                <a:ea typeface="書法家中楷體" panose="02010609010101010101" pitchFamily="49" charset="-120"/>
              </a:rPr>
              <a:t> </a:t>
            </a:r>
          </a:p>
          <a:p>
            <a:pPr marL="179388" indent="-179388">
              <a:lnSpc>
                <a:spcPct val="80000"/>
              </a:lnSpc>
              <a:defRPr/>
            </a:pPr>
            <a:r>
              <a:rPr lang="en-US" altLang="zh-TW" sz="2400" dirty="0" smtClean="0">
                <a:solidFill>
                  <a:schemeClr val="bg1"/>
                </a:solidFill>
                <a:latin typeface="書法家中楷體" panose="02010609010101010101" pitchFamily="49" charset="-120"/>
                <a:ea typeface="書法家中楷體" panose="02010609010101010101" pitchFamily="49" charset="-120"/>
              </a:rPr>
              <a:t>2.</a:t>
            </a:r>
            <a:r>
              <a:rPr lang="zh-TW" altLang="en-US" sz="2400" dirty="0" smtClean="0">
                <a:solidFill>
                  <a:schemeClr val="bg1"/>
                </a:solidFill>
                <a:latin typeface="書法家中楷體" panose="02010609010101010101" pitchFamily="49" charset="-120"/>
                <a:ea typeface="書法家中楷體" panose="02010609010101010101" pitchFamily="49" charset="-120"/>
              </a:rPr>
              <a:t>前</a:t>
            </a:r>
            <a:r>
              <a:rPr lang="zh-TW" altLang="en-US" sz="2400" dirty="0">
                <a:solidFill>
                  <a:schemeClr val="bg1"/>
                </a:solidFill>
                <a:latin typeface="書法家中楷體" panose="02010609010101010101" pitchFamily="49" charset="-120"/>
                <a:ea typeface="書法家中楷體" panose="02010609010101010101" pitchFamily="49" charset="-120"/>
              </a:rPr>
              <a:t>棟教室二樓：四年級學習成果 （西</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en-US" sz="2400" dirty="0" smtClean="0">
                <a:solidFill>
                  <a:srgbClr val="FFFF00"/>
                </a:solidFill>
                <a:latin typeface="書法家中楷體" panose="02010609010101010101" pitchFamily="49" charset="-120"/>
                <a:ea typeface="書法家中楷體" panose="02010609010101010101" pitchFamily="49" charset="-120"/>
              </a:rPr>
              <a:t>本土語學習佈置（東）</a:t>
            </a:r>
            <a:endParaRPr lang="zh-TW" altLang="en-US" sz="2400" dirty="0">
              <a:solidFill>
                <a:srgbClr val="FFFF00"/>
              </a:solidFill>
              <a:latin typeface="書法家中楷體" panose="02010609010101010101" pitchFamily="49" charset="-120"/>
              <a:ea typeface="書法家中楷體" panose="02010609010101010101" pitchFamily="49" charset="-120"/>
            </a:endParaRPr>
          </a:p>
          <a:p>
            <a:pPr marL="179388" indent="-179388">
              <a:lnSpc>
                <a:spcPct val="80000"/>
              </a:lnSpc>
              <a:defRPr/>
            </a:pPr>
            <a:r>
              <a:rPr lang="en-US" altLang="zh-TW" sz="2400" dirty="0" smtClean="0">
                <a:solidFill>
                  <a:schemeClr val="bg1"/>
                </a:solidFill>
                <a:latin typeface="書法家中楷體" panose="02010609010101010101" pitchFamily="49" charset="-120"/>
                <a:ea typeface="書法家中楷體" panose="02010609010101010101" pitchFamily="49" charset="-120"/>
              </a:rPr>
              <a:t>3.</a:t>
            </a:r>
            <a:r>
              <a:rPr lang="zh-TW" altLang="en-US" sz="2400" dirty="0" smtClean="0">
                <a:solidFill>
                  <a:schemeClr val="bg1"/>
                </a:solidFill>
                <a:latin typeface="書法家中楷體" panose="02010609010101010101" pitchFamily="49" charset="-120"/>
                <a:ea typeface="書法家中楷體" panose="02010609010101010101" pitchFamily="49" charset="-120"/>
              </a:rPr>
              <a:t>前</a:t>
            </a:r>
            <a:r>
              <a:rPr lang="zh-TW" altLang="en-US" sz="2400" dirty="0">
                <a:solidFill>
                  <a:schemeClr val="bg1"/>
                </a:solidFill>
                <a:latin typeface="書法家中楷體" panose="02010609010101010101" pitchFamily="49" charset="-120"/>
                <a:ea typeface="書法家中楷體" panose="02010609010101010101" pitchFamily="49" charset="-120"/>
              </a:rPr>
              <a:t>棟教室三樓：藝術活動相關訊息文</a:t>
            </a:r>
            <a:r>
              <a:rPr lang="zh-TW" altLang="en-US" sz="2400" dirty="0" smtClean="0">
                <a:solidFill>
                  <a:schemeClr val="bg1"/>
                </a:solidFill>
                <a:latin typeface="書法家中楷體" panose="02010609010101010101" pitchFamily="49" charset="-120"/>
                <a:ea typeface="書法家中楷體" panose="02010609010101010101" pitchFamily="49" charset="-120"/>
              </a:rPr>
              <a:t>宣</a:t>
            </a:r>
            <a:r>
              <a:rPr lang="zh-TW" altLang="en-US" sz="2400" dirty="0">
                <a:solidFill>
                  <a:schemeClr val="bg1"/>
                </a:solidFill>
                <a:latin typeface="書法家中楷體" panose="02010609010101010101" pitchFamily="49" charset="-120"/>
                <a:ea typeface="書法家中楷體" panose="02010609010101010101" pitchFamily="49" charset="-120"/>
              </a:rPr>
              <a:t>（西</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en-US" sz="2400" dirty="0" smtClean="0">
                <a:solidFill>
                  <a:srgbClr val="FFFF00"/>
                </a:solidFill>
                <a:latin typeface="書法家中楷體" panose="02010609010101010101" pitchFamily="49" charset="-120"/>
                <a:ea typeface="書法家中楷體" panose="02010609010101010101" pitchFamily="49" charset="-120"/>
              </a:rPr>
              <a:t>自然科學佈置（</a:t>
            </a:r>
            <a:r>
              <a:rPr lang="zh-TW" altLang="en-US" sz="2400" dirty="0">
                <a:solidFill>
                  <a:srgbClr val="FFFF00"/>
                </a:solidFill>
                <a:latin typeface="書法家中楷體" panose="02010609010101010101" pitchFamily="49" charset="-120"/>
                <a:ea typeface="書法家中楷體" panose="02010609010101010101" pitchFamily="49" charset="-120"/>
              </a:rPr>
              <a:t>東）</a:t>
            </a:r>
            <a:endParaRPr lang="en-US" altLang="zh-TW" sz="2400" dirty="0">
              <a:solidFill>
                <a:srgbClr val="FFFF00"/>
              </a:solidFill>
              <a:latin typeface="書法家中楷體" panose="02010609010101010101" pitchFamily="49" charset="-120"/>
              <a:ea typeface="書法家中楷體" panose="02010609010101010101" pitchFamily="49" charset="-120"/>
            </a:endParaRPr>
          </a:p>
          <a:p>
            <a:pPr marL="179388" indent="-179388">
              <a:lnSpc>
                <a:spcPct val="80000"/>
              </a:lnSpc>
              <a:defRPr/>
            </a:pPr>
            <a:r>
              <a:rPr lang="en-US" altLang="zh-TW" sz="2400" dirty="0" smtClean="0">
                <a:solidFill>
                  <a:schemeClr val="bg1"/>
                </a:solidFill>
                <a:latin typeface="書法家中楷體" panose="02010609010101010101" pitchFamily="49" charset="-120"/>
                <a:ea typeface="書法家中楷體" panose="02010609010101010101" pitchFamily="49" charset="-120"/>
              </a:rPr>
              <a:t>4.</a:t>
            </a:r>
            <a:r>
              <a:rPr lang="zh-TW" altLang="en-US" sz="2400" dirty="0" smtClean="0">
                <a:solidFill>
                  <a:schemeClr val="bg1"/>
                </a:solidFill>
                <a:latin typeface="書法家中楷體" panose="02010609010101010101" pitchFamily="49" charset="-120"/>
                <a:ea typeface="書法家中楷體" panose="02010609010101010101" pitchFamily="49" charset="-120"/>
              </a:rPr>
              <a:t>後</a:t>
            </a:r>
            <a:r>
              <a:rPr lang="zh-TW" altLang="en-US" sz="2400" dirty="0">
                <a:solidFill>
                  <a:schemeClr val="bg1"/>
                </a:solidFill>
                <a:latin typeface="書法家中楷體" panose="02010609010101010101" pitchFamily="49" charset="-120"/>
                <a:ea typeface="書法家中楷體" panose="02010609010101010101" pitchFamily="49" charset="-120"/>
              </a:rPr>
              <a:t>棟教室一</a:t>
            </a:r>
            <a:r>
              <a:rPr lang="zh-TW" altLang="en-US" sz="2400" dirty="0" smtClean="0">
                <a:solidFill>
                  <a:schemeClr val="bg1"/>
                </a:solidFill>
                <a:latin typeface="書法家中楷體" panose="02010609010101010101" pitchFamily="49" charset="-120"/>
                <a:ea typeface="書法家中楷體" panose="02010609010101010101" pitchFamily="49" charset="-120"/>
              </a:rPr>
              <a:t>樓：</a:t>
            </a:r>
            <a:r>
              <a:rPr lang="zh-TW" altLang="en-US" sz="2400" dirty="0">
                <a:solidFill>
                  <a:schemeClr val="bg1"/>
                </a:solidFill>
                <a:latin typeface="書法家中楷體" panose="02010609010101010101" pitchFamily="49" charset="-120"/>
                <a:ea typeface="書法家中楷體" panose="02010609010101010101" pitchFamily="49" charset="-120"/>
              </a:rPr>
              <a:t>二年級學習成果（中廊）、一年級學習成果（東）。 </a:t>
            </a:r>
          </a:p>
          <a:p>
            <a:pPr>
              <a:lnSpc>
                <a:spcPct val="80000"/>
              </a:lnSpc>
              <a:defRPr/>
            </a:pPr>
            <a:r>
              <a:rPr lang="en-US" altLang="zh-TW" sz="2400" dirty="0" smtClean="0">
                <a:solidFill>
                  <a:schemeClr val="bg1"/>
                </a:solidFill>
                <a:latin typeface="書法家中楷體" panose="02010609010101010101" pitchFamily="49" charset="-120"/>
                <a:ea typeface="書法家中楷體" panose="02010609010101010101" pitchFamily="49" charset="-120"/>
              </a:rPr>
              <a:t>5.</a:t>
            </a:r>
            <a:r>
              <a:rPr lang="zh-TW" altLang="en-US" sz="2400" dirty="0" smtClean="0">
                <a:solidFill>
                  <a:schemeClr val="bg1"/>
                </a:solidFill>
                <a:latin typeface="書法家中楷體" panose="02010609010101010101" pitchFamily="49" charset="-120"/>
                <a:ea typeface="書法家中楷體" panose="02010609010101010101" pitchFamily="49" charset="-120"/>
              </a:rPr>
              <a:t>後</a:t>
            </a:r>
            <a:r>
              <a:rPr lang="zh-TW" altLang="en-US" sz="2400" dirty="0">
                <a:solidFill>
                  <a:schemeClr val="bg1"/>
                </a:solidFill>
                <a:latin typeface="書法家中楷體" panose="02010609010101010101" pitchFamily="49" charset="-120"/>
                <a:ea typeface="書法家中楷體" panose="02010609010101010101" pitchFamily="49" charset="-120"/>
              </a:rPr>
              <a:t>棟教室二</a:t>
            </a:r>
            <a:r>
              <a:rPr lang="zh-TW" altLang="en-US" sz="2400" dirty="0" smtClean="0">
                <a:solidFill>
                  <a:schemeClr val="bg1"/>
                </a:solidFill>
                <a:latin typeface="書法家中楷體" panose="02010609010101010101" pitchFamily="49" charset="-120"/>
                <a:ea typeface="書法家中楷體" panose="02010609010101010101" pitchFamily="49" charset="-120"/>
              </a:rPr>
              <a:t>樓：</a:t>
            </a:r>
            <a:r>
              <a:rPr lang="zh-TW" altLang="en-US" sz="2400" dirty="0">
                <a:solidFill>
                  <a:schemeClr val="bg1"/>
                </a:solidFill>
                <a:latin typeface="書法家中楷體" panose="02010609010101010101" pitchFamily="49" charset="-120"/>
                <a:ea typeface="書法家中楷體" panose="02010609010101010101" pitchFamily="49" charset="-120"/>
              </a:rPr>
              <a:t>五年級學習成果 </a:t>
            </a:r>
          </a:p>
          <a:p>
            <a:pPr>
              <a:lnSpc>
                <a:spcPct val="80000"/>
              </a:lnSpc>
              <a:defRPr/>
            </a:pPr>
            <a:r>
              <a:rPr lang="en-US" altLang="zh-TW" sz="2400" dirty="0" smtClean="0">
                <a:solidFill>
                  <a:schemeClr val="bg1"/>
                </a:solidFill>
                <a:latin typeface="書法家中楷體" panose="02010609010101010101" pitchFamily="49" charset="-120"/>
                <a:ea typeface="書法家中楷體" panose="02010609010101010101" pitchFamily="49" charset="-120"/>
              </a:rPr>
              <a:t>6.</a:t>
            </a:r>
            <a:r>
              <a:rPr lang="zh-TW" altLang="en-US" sz="2400" dirty="0" smtClean="0">
                <a:solidFill>
                  <a:schemeClr val="bg1"/>
                </a:solidFill>
                <a:latin typeface="書法家中楷體" panose="02010609010101010101" pitchFamily="49" charset="-120"/>
                <a:ea typeface="書法家中楷體" panose="02010609010101010101" pitchFamily="49" charset="-120"/>
              </a:rPr>
              <a:t>後</a:t>
            </a:r>
            <a:r>
              <a:rPr lang="zh-TW" altLang="en-US" sz="2400" dirty="0">
                <a:solidFill>
                  <a:schemeClr val="bg1"/>
                </a:solidFill>
                <a:latin typeface="書法家中楷體" panose="02010609010101010101" pitchFamily="49" charset="-120"/>
                <a:ea typeface="書法家中楷體" panose="02010609010101010101" pitchFamily="49" charset="-120"/>
              </a:rPr>
              <a:t>棟教室三</a:t>
            </a:r>
            <a:r>
              <a:rPr lang="zh-TW" altLang="en-US" sz="2400" dirty="0" smtClean="0">
                <a:solidFill>
                  <a:schemeClr val="bg1"/>
                </a:solidFill>
                <a:latin typeface="書法家中楷體" panose="02010609010101010101" pitchFamily="49" charset="-120"/>
                <a:ea typeface="書法家中楷體" panose="02010609010101010101" pitchFamily="49" charset="-120"/>
              </a:rPr>
              <a:t>樓：</a:t>
            </a:r>
            <a:r>
              <a:rPr lang="zh-TW" altLang="en-US" sz="2400" dirty="0">
                <a:solidFill>
                  <a:schemeClr val="bg1"/>
                </a:solidFill>
                <a:latin typeface="書法家中楷體" panose="02010609010101010101" pitchFamily="49" charset="-120"/>
                <a:ea typeface="書法家中楷體" panose="02010609010101010101" pitchFamily="49" charset="-120"/>
              </a:rPr>
              <a:t>六年級學習成果 </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a:lnSpc>
                <a:spcPct val="80000"/>
              </a:lnSpc>
              <a:defRPr/>
            </a:pPr>
            <a:r>
              <a:rPr lang="zh-TW" altLang="en-US" sz="2400" dirty="0">
                <a:solidFill>
                  <a:schemeClr val="bg1"/>
                </a:solidFill>
                <a:latin typeface="書法家中楷體" panose="02010609010101010101" pitchFamily="49" charset="-120"/>
                <a:ea typeface="書法家中楷體" panose="02010609010101010101" pitchFamily="49" charset="-120"/>
              </a:rPr>
              <a:t>    </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a:lnSpc>
                <a:spcPct val="80000"/>
              </a:lnSpc>
              <a:defRPr/>
            </a:pPr>
            <a:r>
              <a:rPr lang="zh-TW" altLang="en-US" sz="2400" dirty="0" smtClean="0">
                <a:solidFill>
                  <a:schemeClr val="bg1"/>
                </a:solidFill>
                <a:latin typeface="書法家中楷體" panose="02010609010101010101" pitchFamily="49" charset="-120"/>
                <a:ea typeface="書法家中楷體" panose="02010609010101010101" pitchFamily="49" charset="-120"/>
              </a:rPr>
              <a:t>以上佈告欄</a:t>
            </a:r>
            <a:r>
              <a:rPr lang="zh-TW" altLang="en-US" sz="2400" dirty="0">
                <a:solidFill>
                  <a:schemeClr val="bg1"/>
                </a:solidFill>
                <a:latin typeface="書法家中楷體" panose="02010609010101010101" pitchFamily="49" charset="-120"/>
                <a:ea typeface="書法家中楷體" panose="02010609010101010101" pitchFamily="49" charset="-120"/>
              </a:rPr>
              <a:t>請於</a:t>
            </a:r>
            <a:r>
              <a:rPr lang="en-US" altLang="zh-TW" sz="2400" dirty="0" smtClean="0">
                <a:solidFill>
                  <a:srgbClr val="FF2FFF"/>
                </a:solidFill>
                <a:latin typeface="書法家中楷體" panose="02010609010101010101" pitchFamily="49" charset="-120"/>
                <a:ea typeface="書法家中楷體" panose="02010609010101010101" pitchFamily="49" charset="-120"/>
              </a:rPr>
              <a:t>9/11(</a:t>
            </a:r>
            <a:r>
              <a:rPr lang="zh-TW" altLang="en-US" sz="2400" dirty="0">
                <a:solidFill>
                  <a:srgbClr val="FF2FFF"/>
                </a:solidFill>
                <a:latin typeface="書法家中楷體" panose="02010609010101010101" pitchFamily="49" charset="-120"/>
                <a:ea typeface="書法家中楷體" panose="02010609010101010101" pitchFamily="49" charset="-120"/>
              </a:rPr>
              <a:t>三</a:t>
            </a:r>
            <a:r>
              <a:rPr lang="en-US" altLang="zh-TW" sz="2400" dirty="0">
                <a:solidFill>
                  <a:srgbClr val="FF2FFF"/>
                </a:solidFill>
                <a:latin typeface="書法家中楷體" panose="02010609010101010101" pitchFamily="49" charset="-120"/>
                <a:ea typeface="書法家中楷體" panose="02010609010101010101" pitchFamily="49" charset="-120"/>
              </a:rPr>
              <a:t>)</a:t>
            </a:r>
            <a:r>
              <a:rPr lang="zh-TW" altLang="en-US" sz="2400" dirty="0">
                <a:solidFill>
                  <a:srgbClr val="FF2FFF"/>
                </a:solidFill>
                <a:latin typeface="書法家中楷體" panose="02010609010101010101" pitchFamily="49" charset="-120"/>
                <a:ea typeface="書法家中楷體" panose="02010609010101010101" pitchFamily="49" charset="-120"/>
              </a:rPr>
              <a:t>前完成</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en-US" sz="2400" dirty="0">
                <a:solidFill>
                  <a:srgbClr val="FF2FFF"/>
                </a:solidFill>
                <a:latin typeface="書法家中楷體" panose="02010609010101010101" pitchFamily="49" charset="-120"/>
                <a:ea typeface="書法家中楷體" panose="02010609010101010101" pitchFamily="49" charset="-120"/>
              </a:rPr>
              <a:t>班級教室佈置</a:t>
            </a:r>
            <a:r>
              <a:rPr lang="zh-TW" altLang="en-US" sz="2400" dirty="0">
                <a:solidFill>
                  <a:schemeClr val="bg1"/>
                </a:solidFill>
                <a:latin typeface="書法家中楷體" panose="02010609010101010101" pitchFamily="49" charset="-120"/>
                <a:ea typeface="書法家中楷體" panose="02010609010101010101" pitchFamily="49" charset="-120"/>
              </a:rPr>
              <a:t>請</a:t>
            </a:r>
            <a:r>
              <a:rPr lang="zh-TW" altLang="en-US" sz="2400" dirty="0" smtClean="0">
                <a:solidFill>
                  <a:schemeClr val="bg1"/>
                </a:solidFill>
                <a:latin typeface="書法家中楷體" panose="02010609010101010101" pitchFamily="49" charset="-120"/>
                <a:ea typeface="書法家中楷體" panose="02010609010101010101" pitchFamily="49" charset="-120"/>
              </a:rPr>
              <a:t>於</a:t>
            </a:r>
            <a:r>
              <a:rPr lang="en-US" altLang="zh-TW" sz="2400" dirty="0" smtClean="0">
                <a:solidFill>
                  <a:srgbClr val="FF2FFF"/>
                </a:solidFill>
                <a:latin typeface="書法家中楷體" panose="02010609010101010101" pitchFamily="49" charset="-120"/>
                <a:ea typeface="書法家中楷體" panose="02010609010101010101" pitchFamily="49" charset="-120"/>
              </a:rPr>
              <a:t>9/18(</a:t>
            </a:r>
            <a:r>
              <a:rPr lang="zh-TW" altLang="en-US" sz="2400" dirty="0">
                <a:solidFill>
                  <a:srgbClr val="FF2FFF"/>
                </a:solidFill>
                <a:latin typeface="書法家中楷體" panose="02010609010101010101" pitchFamily="49" charset="-120"/>
                <a:ea typeface="書法家中楷體" panose="02010609010101010101" pitchFamily="49" charset="-120"/>
              </a:rPr>
              <a:t>三</a:t>
            </a:r>
            <a:r>
              <a:rPr lang="en-US" altLang="zh-TW" sz="2400" dirty="0">
                <a:solidFill>
                  <a:srgbClr val="FF2FFF"/>
                </a:solidFill>
                <a:latin typeface="書法家中楷體" panose="02010609010101010101" pitchFamily="49" charset="-120"/>
                <a:ea typeface="書法家中楷體" panose="02010609010101010101" pitchFamily="49" charset="-120"/>
              </a:rPr>
              <a:t>)</a:t>
            </a:r>
            <a:r>
              <a:rPr lang="zh-TW" altLang="en-US" sz="2400" dirty="0">
                <a:solidFill>
                  <a:schemeClr val="bg1"/>
                </a:solidFill>
                <a:latin typeface="書法家中楷體" panose="02010609010101010101" pitchFamily="49" charset="-120"/>
                <a:ea typeface="書法家中楷體" panose="02010609010101010101" pitchFamily="49" charset="-120"/>
              </a:rPr>
              <a:t>前完成</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endParaRPr lang="zh-TW" altLang="en-US" sz="2400" dirty="0">
              <a:solidFill>
                <a:schemeClr val="bg1"/>
              </a:solidFill>
              <a:latin typeface="書法家中楷體" panose="02010609010101010101" pitchFamily="49" charset="-120"/>
              <a:ea typeface="書法家中楷體" panose="02010609010101010101" pitchFamily="49" charset="-120"/>
            </a:endParaRPr>
          </a:p>
        </p:txBody>
      </p:sp>
      <p:sp>
        <p:nvSpPr>
          <p:cNvPr id="3" name="文字方塊 2"/>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值日生：歐文銘</a:t>
            </a:r>
          </a:p>
        </p:txBody>
      </p:sp>
    </p:spTree>
    <p:extLst>
      <p:ext uri="{BB962C8B-B14F-4D97-AF65-F5344CB8AC3E}">
        <p14:creationId xmlns:p14="http://schemas.microsoft.com/office/powerpoint/2010/main" val="405026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27534"/>
            <a:ext cx="7704856" cy="3785652"/>
          </a:xfrm>
          <a:prstGeom prst="rect">
            <a:avLst/>
          </a:prstGeom>
        </p:spPr>
        <p:txBody>
          <a:bodyPr wrap="square">
            <a:spAutoFit/>
          </a:bodyPr>
          <a:lstStyle/>
          <a:p>
            <a:pPr marL="269875" indent="-269875">
              <a:buFont typeface="Wingdings" panose="05000000000000000000" pitchFamily="2" charset="2"/>
              <a:buChar char="Ø"/>
            </a:pPr>
            <a:r>
              <a:rPr lang="zh-TW" altLang="en-US" sz="2400" dirty="0" smtClean="0">
                <a:solidFill>
                  <a:schemeClr val="bg1"/>
                </a:solidFill>
                <a:latin typeface="書法家中楷體" panose="02010609010101010101" pitchFamily="49" charset="-120"/>
                <a:ea typeface="書法家中楷體" panose="02010609010101010101" pitchFamily="49" charset="-120"/>
              </a:rPr>
              <a:t>本學年度將進行「識字量測驗」。</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r>
              <a:rPr lang="en-US" altLang="zh-TW" sz="2400" dirty="0">
                <a:solidFill>
                  <a:schemeClr val="bg1"/>
                </a:solidFill>
                <a:latin typeface="書法家中楷體" panose="02010609010101010101" pitchFamily="49" charset="-120"/>
                <a:ea typeface="書法家中楷體" panose="02010609010101010101" pitchFamily="49" charset="-120"/>
                <a:hlinkClick r:id="rId2"/>
              </a:rPr>
              <a:t>http://</a:t>
            </a:r>
            <a:r>
              <a:rPr lang="en-US" altLang="zh-TW" sz="2400" dirty="0" err="1" smtClean="0">
                <a:solidFill>
                  <a:schemeClr val="bg1"/>
                </a:solidFill>
                <a:latin typeface="書法家中楷體" panose="02010609010101010101" pitchFamily="49" charset="-120"/>
                <a:ea typeface="書法家中楷體" panose="02010609010101010101" pitchFamily="49" charset="-120"/>
                <a:hlinkClick r:id="rId2"/>
              </a:rPr>
              <a:t>pair.nknu.edu.tw</a:t>
            </a:r>
            <a:r>
              <a:rPr lang="en-US" altLang="zh-TW" sz="2400" dirty="0" smtClean="0">
                <a:solidFill>
                  <a:schemeClr val="bg1"/>
                </a:solidFill>
                <a:latin typeface="書法家中楷體" panose="02010609010101010101" pitchFamily="49" charset="-120"/>
                <a:ea typeface="書法家中楷體" panose="02010609010101010101" pitchFamily="49" charset="-120"/>
                <a:hlinkClick r:id="rId2"/>
              </a:rPr>
              <a:t>/literacy/</a:t>
            </a:r>
            <a:r>
              <a:rPr lang="en-US" altLang="zh-TW" sz="2400" dirty="0" err="1" smtClean="0">
                <a:solidFill>
                  <a:schemeClr val="bg1"/>
                </a:solidFill>
                <a:latin typeface="書法家中楷體" panose="02010609010101010101" pitchFamily="49" charset="-120"/>
                <a:ea typeface="書法家中楷體" panose="02010609010101010101" pitchFamily="49" charset="-120"/>
                <a:hlinkClick r:id="rId2"/>
              </a:rPr>
              <a:t>Default.aspx</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r>
              <a:rPr lang="zh-TW" altLang="en-US" sz="2400" dirty="0" smtClean="0">
                <a:solidFill>
                  <a:schemeClr val="bg1"/>
                </a:solidFill>
                <a:latin typeface="書法家中楷體" panose="02010609010101010101" pitchFamily="49" charset="-120"/>
                <a:ea typeface="書法家中楷體" panose="02010609010101010101" pitchFamily="49" charset="-120"/>
              </a:rPr>
              <a:t>一年級下學期進行，其餘年段安排在上學期施測。</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r>
              <a:rPr lang="zh-TW" altLang="en-US" sz="2400" dirty="0" smtClean="0">
                <a:solidFill>
                  <a:schemeClr val="bg1"/>
                </a:solidFill>
                <a:latin typeface="書法家中楷體" panose="02010609010101010101" pitchFamily="49" charset="-120"/>
                <a:ea typeface="書法家中楷體" panose="02010609010101010101" pitchFamily="49" charset="-120"/>
              </a:rPr>
              <a:t>低年級預計用晨間活動時間，中高年級利用資訊課。</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r>
              <a:rPr lang="zh-TW" altLang="en-US" sz="2400" dirty="0" smtClean="0">
                <a:solidFill>
                  <a:schemeClr val="bg1"/>
                </a:solidFill>
                <a:latin typeface="書法家中楷體" panose="02010609010101010101" pitchFamily="49" charset="-120"/>
                <a:ea typeface="書法家中楷體" panose="02010609010101010101" pitchFamily="49" charset="-120"/>
              </a:rPr>
              <a:t>低年級</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en-US" sz="2400" dirty="0" smtClean="0">
                <a:solidFill>
                  <a:schemeClr val="bg1"/>
                </a:solidFill>
                <a:latin typeface="書法家中楷體" panose="02010609010101010101" pitchFamily="49" charset="-120"/>
                <a:ea typeface="書法家中楷體" panose="02010609010101010101" pitchFamily="49" charset="-120"/>
              </a:rPr>
              <a:t>認識常用</a:t>
            </a:r>
            <a:r>
              <a:rPr lang="zh-TW" altLang="en-US" sz="2400" dirty="0">
                <a:solidFill>
                  <a:schemeClr val="bg1"/>
                </a:solidFill>
                <a:latin typeface="書法家中楷體" panose="02010609010101010101" pitchFamily="49" charset="-120"/>
                <a:ea typeface="書法家中楷體" panose="02010609010101010101" pitchFamily="49" charset="-120"/>
              </a:rPr>
              <a:t>國字至少</a:t>
            </a:r>
            <a:r>
              <a:rPr lang="en-US" altLang="zh-TW" sz="2400" dirty="0">
                <a:solidFill>
                  <a:schemeClr val="bg1"/>
                </a:solidFill>
                <a:latin typeface="書法家中楷體" panose="02010609010101010101" pitchFamily="49" charset="-120"/>
                <a:ea typeface="書法家中楷體" panose="02010609010101010101" pitchFamily="49" charset="-120"/>
              </a:rPr>
              <a:t>1,000</a:t>
            </a:r>
            <a:r>
              <a:rPr lang="zh-TW" altLang="en-US" sz="2400" dirty="0">
                <a:solidFill>
                  <a:schemeClr val="bg1"/>
                </a:solidFill>
                <a:latin typeface="書法家中楷體" panose="02010609010101010101" pitchFamily="49" charset="-120"/>
                <a:ea typeface="書法家中楷體" panose="02010609010101010101" pitchFamily="49" charset="-120"/>
              </a:rPr>
              <a:t>字，使用</a:t>
            </a:r>
            <a:r>
              <a:rPr lang="en-US" altLang="zh-TW" sz="2400" dirty="0">
                <a:solidFill>
                  <a:schemeClr val="bg1"/>
                </a:solidFill>
                <a:latin typeface="書法家中楷體" panose="02010609010101010101" pitchFamily="49" charset="-120"/>
                <a:ea typeface="書法家中楷體" panose="02010609010101010101" pitchFamily="49" charset="-120"/>
              </a:rPr>
              <a:t>700</a:t>
            </a:r>
            <a:r>
              <a:rPr lang="zh-TW" altLang="en-US" sz="2400" dirty="0">
                <a:solidFill>
                  <a:schemeClr val="bg1"/>
                </a:solidFill>
                <a:latin typeface="書法家中楷體" panose="02010609010101010101" pitchFamily="49" charset="-120"/>
                <a:ea typeface="書法家中楷體" panose="02010609010101010101" pitchFamily="49" charset="-120"/>
              </a:rPr>
              <a:t>字。	</a:t>
            </a:r>
          </a:p>
          <a:p>
            <a:r>
              <a:rPr lang="zh-TW" altLang="en-US" sz="2400" dirty="0">
                <a:solidFill>
                  <a:schemeClr val="bg1"/>
                </a:solidFill>
                <a:latin typeface="書法家中楷體" panose="02010609010101010101" pitchFamily="49" charset="-120"/>
                <a:ea typeface="書法家中楷體" panose="02010609010101010101" pitchFamily="49" charset="-120"/>
              </a:rPr>
              <a:t>中年級：</a:t>
            </a:r>
            <a:r>
              <a:rPr lang="zh-TW" altLang="en-US" sz="2400" dirty="0" smtClean="0">
                <a:solidFill>
                  <a:schemeClr val="bg1"/>
                </a:solidFill>
                <a:latin typeface="書法家中楷體" panose="02010609010101010101" pitchFamily="49" charset="-120"/>
                <a:ea typeface="書法家中楷體" panose="02010609010101010101" pitchFamily="49" charset="-120"/>
              </a:rPr>
              <a:t>認識常用</a:t>
            </a:r>
            <a:r>
              <a:rPr lang="zh-TW" altLang="en-US" sz="2400" dirty="0">
                <a:solidFill>
                  <a:schemeClr val="bg1"/>
                </a:solidFill>
                <a:latin typeface="書法家中楷體" panose="02010609010101010101" pitchFamily="49" charset="-120"/>
                <a:ea typeface="書法家中楷體" panose="02010609010101010101" pitchFamily="49" charset="-120"/>
              </a:rPr>
              <a:t>國字至少</a:t>
            </a:r>
            <a:r>
              <a:rPr lang="en-US" altLang="zh-TW" sz="2400" dirty="0">
                <a:solidFill>
                  <a:schemeClr val="bg1"/>
                </a:solidFill>
                <a:latin typeface="書法家中楷體" panose="02010609010101010101" pitchFamily="49" charset="-120"/>
                <a:ea typeface="書法家中楷體" panose="02010609010101010101" pitchFamily="49" charset="-120"/>
              </a:rPr>
              <a:t>1,800</a:t>
            </a:r>
            <a:r>
              <a:rPr lang="zh-TW" altLang="en-US" sz="2400" dirty="0">
                <a:solidFill>
                  <a:schemeClr val="bg1"/>
                </a:solidFill>
                <a:latin typeface="書法家中楷體" panose="02010609010101010101" pitchFamily="49" charset="-120"/>
                <a:ea typeface="書法家中楷體" panose="02010609010101010101" pitchFamily="49" charset="-120"/>
              </a:rPr>
              <a:t>字，使用</a:t>
            </a:r>
            <a:r>
              <a:rPr lang="en-US" altLang="zh-TW" sz="2400" dirty="0">
                <a:solidFill>
                  <a:schemeClr val="bg1"/>
                </a:solidFill>
                <a:latin typeface="書法家中楷體" panose="02010609010101010101" pitchFamily="49" charset="-120"/>
                <a:ea typeface="書法家中楷體" panose="02010609010101010101" pitchFamily="49" charset="-120"/>
              </a:rPr>
              <a:t>1,200</a:t>
            </a:r>
            <a:r>
              <a:rPr lang="zh-TW" altLang="en-US" sz="2400" dirty="0">
                <a:solidFill>
                  <a:schemeClr val="bg1"/>
                </a:solidFill>
                <a:latin typeface="書法家中楷體" panose="02010609010101010101" pitchFamily="49" charset="-120"/>
                <a:ea typeface="書法家中楷體" panose="02010609010101010101" pitchFamily="49" charset="-120"/>
              </a:rPr>
              <a:t>字。	</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r>
              <a:rPr lang="zh-TW" altLang="en-US" sz="2400" dirty="0">
                <a:solidFill>
                  <a:schemeClr val="bg1"/>
                </a:solidFill>
                <a:latin typeface="書法家中楷體" panose="02010609010101010101" pitchFamily="49" charset="-120"/>
                <a:ea typeface="書法家中楷體" panose="02010609010101010101" pitchFamily="49" charset="-120"/>
              </a:rPr>
              <a:t>高年級：</a:t>
            </a:r>
            <a:r>
              <a:rPr lang="zh-TW" altLang="en-US" sz="2400" dirty="0" smtClean="0">
                <a:solidFill>
                  <a:schemeClr val="bg1"/>
                </a:solidFill>
                <a:latin typeface="書法家中楷體" panose="02010609010101010101" pitchFamily="49" charset="-120"/>
                <a:ea typeface="書法家中楷體" panose="02010609010101010101" pitchFamily="49" charset="-120"/>
              </a:rPr>
              <a:t>認識常用</a:t>
            </a:r>
            <a:r>
              <a:rPr lang="zh-TW" altLang="en-US" sz="2400" dirty="0">
                <a:solidFill>
                  <a:schemeClr val="bg1"/>
                </a:solidFill>
                <a:latin typeface="書法家中楷體" panose="02010609010101010101" pitchFamily="49" charset="-120"/>
                <a:ea typeface="書法家中楷體" panose="02010609010101010101" pitchFamily="49" charset="-120"/>
              </a:rPr>
              <a:t>國字至少</a:t>
            </a:r>
            <a:r>
              <a:rPr lang="en-US" altLang="zh-TW" sz="2400" dirty="0">
                <a:solidFill>
                  <a:schemeClr val="bg1"/>
                </a:solidFill>
                <a:latin typeface="書法家中楷體" panose="02010609010101010101" pitchFamily="49" charset="-120"/>
                <a:ea typeface="書法家中楷體" panose="02010609010101010101" pitchFamily="49" charset="-120"/>
              </a:rPr>
              <a:t>2,700</a:t>
            </a:r>
            <a:r>
              <a:rPr lang="zh-TW" altLang="en-US" sz="2400" dirty="0">
                <a:solidFill>
                  <a:schemeClr val="bg1"/>
                </a:solidFill>
                <a:latin typeface="書法家中楷體" panose="02010609010101010101" pitchFamily="49" charset="-120"/>
                <a:ea typeface="書法家中楷體" panose="02010609010101010101" pitchFamily="49" charset="-120"/>
              </a:rPr>
              <a:t>字，使用</a:t>
            </a:r>
            <a:r>
              <a:rPr lang="en-US" altLang="zh-TW" sz="2400" dirty="0">
                <a:solidFill>
                  <a:schemeClr val="bg1"/>
                </a:solidFill>
                <a:latin typeface="書法家中楷體" panose="02010609010101010101" pitchFamily="49" charset="-120"/>
                <a:ea typeface="書法家中楷體" panose="02010609010101010101" pitchFamily="49" charset="-120"/>
              </a:rPr>
              <a:t>2,200</a:t>
            </a:r>
            <a:r>
              <a:rPr lang="zh-TW" altLang="en-US" sz="2400" dirty="0">
                <a:solidFill>
                  <a:schemeClr val="bg1"/>
                </a:solidFill>
                <a:latin typeface="書法家中楷體" panose="02010609010101010101" pitchFamily="49" charset="-120"/>
                <a:ea typeface="書法家中楷體" panose="02010609010101010101" pitchFamily="49" charset="-120"/>
              </a:rPr>
              <a:t>字。	</a:t>
            </a:r>
          </a:p>
          <a:p>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269875" indent="-269875">
              <a:buFont typeface="Wingdings" panose="05000000000000000000" pitchFamily="2" charset="2"/>
              <a:buChar char="Ø"/>
            </a:pPr>
            <a:r>
              <a:rPr lang="zh-TW" altLang="en-US" sz="2400" dirty="0" smtClean="0">
                <a:solidFill>
                  <a:schemeClr val="bg1"/>
                </a:solidFill>
                <a:latin typeface="書法家中楷體" panose="02010609010101010101" pitchFamily="49" charset="-120"/>
                <a:ea typeface="書法家中楷體" panose="02010609010101010101" pitchFamily="49" charset="-120"/>
              </a:rPr>
              <a:t>標準本位評量測驗領航學校申請，歡迎各年級、各領域提出申請，意者請在</a:t>
            </a:r>
            <a:r>
              <a:rPr lang="en-US" altLang="zh-TW" sz="2400" dirty="0" smtClean="0">
                <a:solidFill>
                  <a:schemeClr val="bg1"/>
                </a:solidFill>
                <a:latin typeface="書法家中楷體" panose="02010609010101010101" pitchFamily="49" charset="-120"/>
                <a:ea typeface="書法家中楷體" panose="02010609010101010101" pitchFamily="49" charset="-120"/>
              </a:rPr>
              <a:t>9/10</a:t>
            </a:r>
            <a:r>
              <a:rPr lang="zh-TW" altLang="en-US" sz="2400" dirty="0" smtClean="0">
                <a:solidFill>
                  <a:schemeClr val="bg1"/>
                </a:solidFill>
                <a:latin typeface="書法家中楷體" panose="02010609010101010101" pitchFamily="49" charset="-120"/>
                <a:ea typeface="書法家中楷體" panose="02010609010101010101" pitchFamily="49" charset="-120"/>
              </a:rPr>
              <a:t>前提出。</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p:txBody>
      </p:sp>
      <p:sp>
        <p:nvSpPr>
          <p:cNvPr id="3" name="文字方塊 2"/>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值日生：歐文銘</a:t>
            </a:r>
          </a:p>
        </p:txBody>
      </p:sp>
    </p:spTree>
    <p:extLst>
      <p:ext uri="{BB962C8B-B14F-4D97-AF65-F5344CB8AC3E}">
        <p14:creationId xmlns:p14="http://schemas.microsoft.com/office/powerpoint/2010/main" val="2171607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值日生：劉彥佁</a:t>
            </a:r>
          </a:p>
        </p:txBody>
      </p:sp>
      <p:sp>
        <p:nvSpPr>
          <p:cNvPr id="3" name="矩形 2"/>
          <p:cNvSpPr/>
          <p:nvPr/>
        </p:nvSpPr>
        <p:spPr>
          <a:xfrm>
            <a:off x="467544" y="627534"/>
            <a:ext cx="7704856" cy="3785652"/>
          </a:xfrm>
          <a:prstGeom prst="rect">
            <a:avLst/>
          </a:prstGeom>
        </p:spPr>
        <p:txBody>
          <a:bodyPr wrap="square">
            <a:spAutoFit/>
          </a:bodyPr>
          <a:lstStyle/>
          <a:p>
            <a:pPr marL="269875" indent="-269875">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第</a:t>
            </a:r>
            <a:r>
              <a:rPr lang="en-US" altLang="zh-TW" sz="2400" dirty="0">
                <a:solidFill>
                  <a:schemeClr val="bg1"/>
                </a:solidFill>
                <a:latin typeface="書法家中楷體" panose="02010609010101010101" pitchFamily="49" charset="-120"/>
                <a:ea typeface="書法家中楷體" panose="02010609010101010101" pitchFamily="49" charset="-120"/>
              </a:rPr>
              <a:t>20</a:t>
            </a:r>
            <a:r>
              <a:rPr lang="zh-TW" altLang="zh-TW" sz="2400" dirty="0">
                <a:solidFill>
                  <a:schemeClr val="bg1"/>
                </a:solidFill>
                <a:latin typeface="書法家中楷體" panose="02010609010101010101" pitchFamily="49" charset="-120"/>
                <a:ea typeface="書法家中楷體" panose="02010609010101010101" pitchFamily="49" charset="-120"/>
              </a:rPr>
              <a:t>屆全國經典會考</a:t>
            </a:r>
            <a:r>
              <a:rPr lang="en-US" altLang="zh-TW" sz="2400" dirty="0">
                <a:solidFill>
                  <a:schemeClr val="bg1"/>
                </a:solidFill>
                <a:latin typeface="書法家中楷體" panose="02010609010101010101" pitchFamily="49" charset="-120"/>
                <a:ea typeface="書法家中楷體" panose="02010609010101010101" pitchFamily="49" charset="-120"/>
              </a:rPr>
              <a:t>108</a:t>
            </a:r>
            <a:r>
              <a:rPr lang="zh-TW" altLang="zh-TW" sz="2400" dirty="0">
                <a:solidFill>
                  <a:schemeClr val="bg1"/>
                </a:solidFill>
                <a:latin typeface="書法家中楷體" panose="02010609010101010101" pitchFamily="49" charset="-120"/>
                <a:ea typeface="書法家中楷體" panose="02010609010101010101" pitchFamily="49" charset="-120"/>
              </a:rPr>
              <a:t>年</a:t>
            </a:r>
            <a:r>
              <a:rPr lang="en-US" altLang="zh-TW" sz="2400" dirty="0">
                <a:solidFill>
                  <a:schemeClr val="bg1"/>
                </a:solidFill>
                <a:latin typeface="書法家中楷體" panose="02010609010101010101" pitchFamily="49" charset="-120"/>
                <a:ea typeface="書法家中楷體" panose="02010609010101010101" pitchFamily="49" charset="-120"/>
              </a:rPr>
              <a:t>9</a:t>
            </a:r>
            <a:r>
              <a:rPr lang="zh-TW" altLang="zh-TW" sz="2400" dirty="0">
                <a:solidFill>
                  <a:schemeClr val="bg1"/>
                </a:solidFill>
                <a:latin typeface="書法家中楷體" panose="02010609010101010101" pitchFamily="49" charset="-120"/>
                <a:ea typeface="書法家中楷體" panose="02010609010101010101" pitchFamily="49" charset="-120"/>
              </a:rPr>
              <a:t>月</a:t>
            </a:r>
            <a:r>
              <a:rPr lang="en-US" altLang="zh-TW" sz="2400" dirty="0">
                <a:solidFill>
                  <a:schemeClr val="bg1"/>
                </a:solidFill>
                <a:latin typeface="書法家中楷體" panose="02010609010101010101" pitchFamily="49" charset="-120"/>
                <a:ea typeface="書法家中楷體" panose="02010609010101010101" pitchFamily="49" charset="-120"/>
              </a:rPr>
              <a:t>21</a:t>
            </a:r>
            <a:r>
              <a:rPr lang="zh-TW" altLang="zh-TW" sz="2400" dirty="0" smtClean="0">
                <a:solidFill>
                  <a:schemeClr val="bg1"/>
                </a:solidFill>
                <a:latin typeface="書法家中楷體" panose="02010609010101010101" pitchFamily="49" charset="-120"/>
                <a:ea typeface="書法家中楷體" panose="02010609010101010101" pitchFamily="49" charset="-120"/>
              </a:rPr>
              <a:t>日</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星期六</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上午</a:t>
            </a:r>
            <a:r>
              <a:rPr lang="en-US" altLang="zh-TW" sz="2400" dirty="0">
                <a:solidFill>
                  <a:schemeClr val="bg1"/>
                </a:solidFill>
                <a:latin typeface="書法家中楷體" panose="02010609010101010101" pitchFamily="49" charset="-120"/>
                <a:ea typeface="書法家中楷體" panose="02010609010101010101" pitchFamily="49" charset="-120"/>
              </a:rPr>
              <a:t>08</a:t>
            </a:r>
            <a:r>
              <a:rPr lang="zh-TW" altLang="zh-TW" sz="2400" dirty="0">
                <a:solidFill>
                  <a:schemeClr val="bg1"/>
                </a:solidFill>
                <a:latin typeface="書法家中楷體" panose="02010609010101010101" pitchFamily="49" charset="-120"/>
                <a:ea typeface="書法家中楷體" panose="02010609010101010101" pitchFamily="49" charset="-120"/>
              </a:rPr>
              <a:t>：</a:t>
            </a:r>
            <a:r>
              <a:rPr lang="en-US" altLang="zh-TW" sz="2400" dirty="0">
                <a:solidFill>
                  <a:schemeClr val="bg1"/>
                </a:solidFill>
                <a:latin typeface="書法家中楷體" panose="02010609010101010101" pitchFamily="49" charset="-120"/>
                <a:ea typeface="書法家中楷體" panose="02010609010101010101" pitchFamily="49" charset="-120"/>
              </a:rPr>
              <a:t>30~12</a:t>
            </a:r>
            <a:r>
              <a:rPr lang="zh-TW" altLang="zh-TW" sz="2400" dirty="0">
                <a:solidFill>
                  <a:schemeClr val="bg1"/>
                </a:solidFill>
                <a:latin typeface="書法家中楷體" panose="02010609010101010101" pitchFamily="49" charset="-120"/>
                <a:ea typeface="書法家中楷體" panose="02010609010101010101" pitchFamily="49" charset="-120"/>
              </a:rPr>
              <a:t>：</a:t>
            </a:r>
            <a:r>
              <a:rPr lang="en-US" altLang="zh-TW" sz="2400" dirty="0">
                <a:solidFill>
                  <a:schemeClr val="bg1"/>
                </a:solidFill>
                <a:latin typeface="書法家中楷體" panose="02010609010101010101" pitchFamily="49" charset="-120"/>
                <a:ea typeface="書法家中楷體" panose="02010609010101010101" pitchFamily="49" charset="-120"/>
              </a:rPr>
              <a:t>00</a:t>
            </a:r>
            <a:r>
              <a:rPr lang="zh-TW" altLang="zh-TW" sz="2400" dirty="0">
                <a:solidFill>
                  <a:schemeClr val="bg1"/>
                </a:solidFill>
                <a:latin typeface="書法家中楷體" panose="02010609010101010101" pitchFamily="49" charset="-120"/>
                <a:ea typeface="書法家中楷體" panose="02010609010101010101" pitchFamily="49" charset="-120"/>
              </a:rPr>
              <a:t>在東衛國小舉行，本校今年有</a:t>
            </a:r>
            <a:r>
              <a:rPr lang="en-US" altLang="zh-TW" sz="2400" dirty="0">
                <a:solidFill>
                  <a:schemeClr val="bg1"/>
                </a:solidFill>
                <a:latin typeface="書法家中楷體" panose="02010609010101010101" pitchFamily="49" charset="-120"/>
                <a:ea typeface="書法家中楷體" panose="02010609010101010101" pitchFamily="49" charset="-120"/>
              </a:rPr>
              <a:t>3</a:t>
            </a:r>
            <a:r>
              <a:rPr lang="zh-TW" altLang="zh-TW" sz="2400" dirty="0" smtClean="0">
                <a:solidFill>
                  <a:schemeClr val="bg1"/>
                </a:solidFill>
                <a:latin typeface="書法家中楷體" panose="02010609010101010101" pitchFamily="49" charset="-120"/>
                <a:ea typeface="書法家中楷體" panose="02010609010101010101" pitchFamily="49" charset="-120"/>
              </a:rPr>
              <a:t>位</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吳</a:t>
            </a:r>
            <a:r>
              <a:rPr lang="zh-TW" altLang="zh-TW" sz="2400" dirty="0">
                <a:solidFill>
                  <a:schemeClr val="bg1"/>
                </a:solidFill>
                <a:latin typeface="書法家中楷體" panose="02010609010101010101" pitchFamily="49" charset="-120"/>
                <a:ea typeface="書法家中楷體" panose="02010609010101010101" pitchFamily="49" charset="-120"/>
              </a:rPr>
              <a:t>昀恩、蕭清鍵、歐奕</a:t>
            </a:r>
            <a:r>
              <a:rPr lang="zh-TW" altLang="zh-TW" sz="2400" dirty="0" smtClean="0">
                <a:solidFill>
                  <a:schemeClr val="bg1"/>
                </a:solidFill>
                <a:latin typeface="書法家中楷體" panose="02010609010101010101" pitchFamily="49" charset="-120"/>
                <a:ea typeface="書法家中楷體" panose="02010609010101010101" pitchFamily="49" charset="-120"/>
              </a:rPr>
              <a:t>廷</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小朋友</a:t>
            </a:r>
            <a:r>
              <a:rPr lang="zh-TW" altLang="zh-TW" sz="2400" dirty="0">
                <a:solidFill>
                  <a:schemeClr val="bg1"/>
                </a:solidFill>
                <a:latin typeface="書法家中楷體" panose="02010609010101010101" pitchFamily="49" charset="-120"/>
                <a:ea typeface="書法家中楷體" panose="02010609010101010101" pitchFamily="49" charset="-120"/>
              </a:rPr>
              <a:t>參加。</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269875" indent="-269875">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全縣美展預計</a:t>
            </a:r>
            <a:r>
              <a:rPr lang="en-US" altLang="zh-TW" sz="2400" dirty="0">
                <a:solidFill>
                  <a:schemeClr val="bg1"/>
                </a:solidFill>
                <a:latin typeface="書法家中楷體" panose="02010609010101010101" pitchFamily="49" charset="-120"/>
                <a:ea typeface="書法家中楷體" panose="02010609010101010101" pitchFamily="49" charset="-120"/>
              </a:rPr>
              <a:t>108</a:t>
            </a:r>
            <a:r>
              <a:rPr lang="zh-TW" altLang="zh-TW" sz="2400" dirty="0">
                <a:solidFill>
                  <a:schemeClr val="bg1"/>
                </a:solidFill>
                <a:latin typeface="書法家中楷體" panose="02010609010101010101" pitchFamily="49" charset="-120"/>
                <a:ea typeface="書法家中楷體" panose="02010609010101010101" pitchFamily="49" charset="-120"/>
              </a:rPr>
              <a:t>年</a:t>
            </a:r>
            <a:r>
              <a:rPr lang="en-US" altLang="zh-TW" sz="2400" dirty="0">
                <a:solidFill>
                  <a:schemeClr val="bg1"/>
                </a:solidFill>
                <a:latin typeface="書法家中楷體" panose="02010609010101010101" pitchFamily="49" charset="-120"/>
                <a:ea typeface="書法家中楷體" panose="02010609010101010101" pitchFamily="49" charset="-120"/>
              </a:rPr>
              <a:t>10</a:t>
            </a:r>
            <a:r>
              <a:rPr lang="zh-TW" altLang="zh-TW" sz="2400" dirty="0">
                <a:solidFill>
                  <a:schemeClr val="bg1"/>
                </a:solidFill>
                <a:latin typeface="書法家中楷體" panose="02010609010101010101" pitchFamily="49" charset="-120"/>
                <a:ea typeface="書法家中楷體" panose="02010609010101010101" pitchFamily="49" charset="-120"/>
              </a:rPr>
              <a:t>月</a:t>
            </a:r>
            <a:r>
              <a:rPr lang="en-US" altLang="zh-TW" sz="2400" dirty="0">
                <a:solidFill>
                  <a:schemeClr val="bg1"/>
                </a:solidFill>
                <a:latin typeface="書法家中楷體" panose="02010609010101010101" pitchFamily="49" charset="-120"/>
                <a:ea typeface="書法家中楷體" panose="02010609010101010101" pitchFamily="49" charset="-120"/>
              </a:rPr>
              <a:t>8</a:t>
            </a:r>
            <a:r>
              <a:rPr lang="zh-TW" altLang="zh-TW" sz="2400" dirty="0">
                <a:solidFill>
                  <a:schemeClr val="bg1"/>
                </a:solidFill>
                <a:latin typeface="書法家中楷體" panose="02010609010101010101" pitchFamily="49" charset="-120"/>
                <a:ea typeface="書法家中楷體" panose="02010609010101010101" pitchFamily="49" charset="-120"/>
              </a:rPr>
              <a:t>日（星期二）逕送中正國小教務處</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r>
              <a:rPr lang="zh-TW" altLang="en-US" sz="2400" dirty="0">
                <a:solidFill>
                  <a:schemeClr val="bg1"/>
                </a:solidFill>
                <a:latin typeface="書法家中楷體" panose="02010609010101010101" pitchFamily="49" charset="-120"/>
                <a:ea typeface="書法家中楷體" panose="02010609010101010101" pitchFamily="49" charset="-120"/>
              </a:rPr>
              <a:t>除</a:t>
            </a:r>
            <a:r>
              <a:rPr lang="zh-TW" altLang="zh-TW" sz="2400" dirty="0" smtClean="0">
                <a:solidFill>
                  <a:schemeClr val="bg1"/>
                </a:solidFill>
                <a:latin typeface="書法家中楷體" panose="02010609010101010101" pitchFamily="49" charset="-120"/>
                <a:ea typeface="書法家中楷體" panose="02010609010101010101" pitchFamily="49" charset="-120"/>
              </a:rPr>
              <a:t>美</a:t>
            </a:r>
            <a:r>
              <a:rPr lang="zh-TW" altLang="zh-TW" sz="2400" dirty="0">
                <a:solidFill>
                  <a:schemeClr val="bg1"/>
                </a:solidFill>
                <a:latin typeface="書法家中楷體" panose="02010609010101010101" pitchFamily="49" charset="-120"/>
                <a:ea typeface="書法家中楷體" panose="02010609010101010101" pitchFamily="49" charset="-120"/>
              </a:rPr>
              <a:t>勞教師珮妘指導要送件的作品外，其他有要送件的老師在</a:t>
            </a:r>
            <a:r>
              <a:rPr lang="en-US" altLang="zh-TW" sz="2400" dirty="0">
                <a:solidFill>
                  <a:srgbClr val="FF2FFF"/>
                </a:solidFill>
                <a:latin typeface="書法家中楷體" panose="02010609010101010101" pitchFamily="49" charset="-120"/>
                <a:ea typeface="書法家中楷體" panose="02010609010101010101" pitchFamily="49" charset="-120"/>
              </a:rPr>
              <a:t>10</a:t>
            </a:r>
            <a:r>
              <a:rPr lang="zh-TW" altLang="zh-TW" sz="2400" dirty="0">
                <a:solidFill>
                  <a:srgbClr val="FF2FFF"/>
                </a:solidFill>
                <a:latin typeface="書法家中楷體" panose="02010609010101010101" pitchFamily="49" charset="-120"/>
                <a:ea typeface="書法家中楷體" panose="02010609010101010101" pitchFamily="49" charset="-120"/>
              </a:rPr>
              <a:t>月</a:t>
            </a:r>
            <a:r>
              <a:rPr lang="en-US" altLang="zh-TW" sz="2400" dirty="0">
                <a:solidFill>
                  <a:srgbClr val="FF2FFF"/>
                </a:solidFill>
                <a:latin typeface="書法家中楷體" panose="02010609010101010101" pitchFamily="49" charset="-120"/>
                <a:ea typeface="書法家中楷體" panose="02010609010101010101" pitchFamily="49" charset="-120"/>
              </a:rPr>
              <a:t>4</a:t>
            </a:r>
            <a:r>
              <a:rPr lang="zh-TW" altLang="zh-TW" sz="2400" dirty="0" smtClean="0">
                <a:solidFill>
                  <a:srgbClr val="FF2FFF"/>
                </a:solidFill>
                <a:latin typeface="書法家中楷體" panose="02010609010101010101" pitchFamily="49" charset="-120"/>
                <a:ea typeface="書法家中楷體" panose="02010609010101010101" pitchFamily="49" charset="-120"/>
              </a:rPr>
              <a:t>日</a:t>
            </a:r>
            <a:r>
              <a:rPr lang="zh-TW" altLang="en-US" sz="2400" dirty="0" smtClean="0">
                <a:solidFill>
                  <a:srgbClr val="FF2FFF"/>
                </a:solidFill>
                <a:latin typeface="書法家中楷體" panose="02010609010101010101" pitchFamily="49" charset="-120"/>
                <a:ea typeface="書法家中楷體" panose="02010609010101010101" pitchFamily="49" charset="-120"/>
              </a:rPr>
              <a:t>（</a:t>
            </a:r>
            <a:r>
              <a:rPr lang="zh-TW" altLang="zh-TW" sz="2400" dirty="0" smtClean="0">
                <a:solidFill>
                  <a:srgbClr val="FF2FFF"/>
                </a:solidFill>
                <a:latin typeface="書法家中楷體" panose="02010609010101010101" pitchFamily="49" charset="-120"/>
                <a:ea typeface="書法家中楷體" panose="02010609010101010101" pitchFamily="49" charset="-120"/>
              </a:rPr>
              <a:t>五</a:t>
            </a:r>
            <a:r>
              <a:rPr lang="zh-TW" altLang="en-US" sz="2400" dirty="0">
                <a:solidFill>
                  <a:srgbClr val="FF2FFF"/>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前</a:t>
            </a:r>
            <a:r>
              <a:rPr lang="zh-TW" altLang="zh-TW" sz="2400" dirty="0">
                <a:solidFill>
                  <a:schemeClr val="bg1"/>
                </a:solidFill>
                <a:latin typeface="書法家中楷體" panose="02010609010101010101" pitchFamily="49" charset="-120"/>
                <a:ea typeface="書法家中楷體" panose="02010609010101010101" pitchFamily="49" charset="-120"/>
              </a:rPr>
              <a:t>送至教學組，逾期</a:t>
            </a:r>
            <a:r>
              <a:rPr lang="zh-TW" altLang="zh-TW" sz="2400" dirty="0" smtClean="0">
                <a:solidFill>
                  <a:schemeClr val="bg1"/>
                </a:solidFill>
                <a:latin typeface="書法家中楷體" panose="02010609010101010101" pitchFamily="49" charset="-120"/>
                <a:ea typeface="書法家中楷體" panose="02010609010101010101" pitchFamily="49" charset="-120"/>
              </a:rPr>
              <a:t>不</a:t>
            </a:r>
            <a:r>
              <a:rPr lang="zh-TW" altLang="en-US" sz="2400" dirty="0" smtClean="0">
                <a:solidFill>
                  <a:schemeClr val="bg1"/>
                </a:solidFill>
                <a:latin typeface="書法家中楷體" panose="02010609010101010101" pitchFamily="49" charset="-120"/>
                <a:ea typeface="書法家中楷體" panose="02010609010101010101" pitchFamily="49" charset="-120"/>
              </a:rPr>
              <a:t>候</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提醒大家書法比賽若經評選得獎後，需現場再比一次，每種作品件數最多</a:t>
            </a:r>
            <a:r>
              <a:rPr lang="en-US" altLang="zh-TW" sz="2400" dirty="0">
                <a:solidFill>
                  <a:schemeClr val="bg1"/>
                </a:solidFill>
                <a:latin typeface="書法家中楷體" panose="02010609010101010101" pitchFamily="49" charset="-120"/>
                <a:ea typeface="書法家中楷體" panose="02010609010101010101" pitchFamily="49" charset="-120"/>
              </a:rPr>
              <a:t>20</a:t>
            </a:r>
            <a:r>
              <a:rPr lang="zh-TW" altLang="zh-TW" sz="2400" dirty="0">
                <a:solidFill>
                  <a:schemeClr val="bg1"/>
                </a:solidFill>
                <a:latin typeface="書法家中楷體" panose="02010609010101010101" pitchFamily="49" charset="-120"/>
                <a:ea typeface="書法家中楷體" panose="02010609010101010101" pitchFamily="49" charset="-120"/>
              </a:rPr>
              <a:t>件，若超過件數會先進行校內篩選。今年送件作品必須至教務處領取報名表貼製作品</a:t>
            </a:r>
            <a:r>
              <a:rPr lang="zh-TW" altLang="zh-TW" sz="2400" dirty="0" smtClean="0">
                <a:solidFill>
                  <a:schemeClr val="bg1"/>
                </a:solidFill>
                <a:latin typeface="書法家中楷體" panose="02010609010101010101" pitchFamily="49" charset="-120"/>
                <a:ea typeface="書法家中楷體" panose="02010609010101010101" pitchFamily="49" charset="-120"/>
              </a:rPr>
              <a:t>背面</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右上左下</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rgbClr val="FF2FFF"/>
                </a:solidFill>
                <a:latin typeface="書法家中楷體" panose="02010609010101010101" pitchFamily="49" charset="-120"/>
                <a:ea typeface="書法家中楷體" panose="02010609010101010101" pitchFamily="49" charset="-120"/>
              </a:rPr>
              <a:t>學生必須親自簽名</a:t>
            </a:r>
            <a:r>
              <a:rPr lang="zh-TW" altLang="zh-TW" sz="2400" dirty="0">
                <a:solidFill>
                  <a:schemeClr val="bg1"/>
                </a:solidFill>
                <a:latin typeface="書法家中楷體" panose="02010609010101010101" pitchFamily="49" charset="-120"/>
                <a:ea typeface="書法家中楷體" panose="02010609010101010101" pitchFamily="49" charset="-120"/>
              </a:rPr>
              <a:t>。</a:t>
            </a: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spTree>
    <p:extLst>
      <p:ext uri="{BB962C8B-B14F-4D97-AF65-F5344CB8AC3E}">
        <p14:creationId xmlns:p14="http://schemas.microsoft.com/office/powerpoint/2010/main" val="3849888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27534"/>
            <a:ext cx="7704856" cy="3785652"/>
          </a:xfrm>
          <a:prstGeom prst="rect">
            <a:avLst/>
          </a:prstGeom>
        </p:spPr>
        <p:txBody>
          <a:bodyPr wrap="square">
            <a:spAutoFit/>
          </a:bodyPr>
          <a:lstStyle/>
          <a:p>
            <a:pPr marL="269875" indent="-269875">
              <a:buFont typeface="Wingdings" panose="05000000000000000000" pitchFamily="2" charset="2"/>
              <a:buChar char="Ø"/>
            </a:pPr>
            <a:r>
              <a:rPr lang="zh-TW" altLang="en-US" sz="2400" dirty="0" smtClean="0">
                <a:solidFill>
                  <a:schemeClr val="bg1"/>
                </a:solidFill>
                <a:latin typeface="書法家中楷體" panose="02010609010101010101" pitchFamily="49" charset="-120"/>
                <a:ea typeface="書法家中楷體" panose="02010609010101010101" pitchFamily="49" charset="-120"/>
              </a:rPr>
              <a:t>澎湖縣</a:t>
            </a:r>
            <a:r>
              <a:rPr lang="zh-TW" altLang="en-US" sz="2400" dirty="0">
                <a:solidFill>
                  <a:schemeClr val="bg1"/>
                </a:solidFill>
                <a:latin typeface="書法家中楷體" panose="02010609010101010101" pitchFamily="49" charset="-120"/>
                <a:ea typeface="書法家中楷體" panose="02010609010101010101" pitchFamily="49" charset="-120"/>
              </a:rPr>
              <a:t>鼓勵國中小學校提升教師進修研習實施</a:t>
            </a:r>
            <a:r>
              <a:rPr lang="zh-TW" altLang="en-US" sz="2400" dirty="0" smtClean="0">
                <a:solidFill>
                  <a:schemeClr val="bg1"/>
                </a:solidFill>
                <a:latin typeface="書法家中楷體" panose="02010609010101010101" pitchFamily="49" charset="-120"/>
                <a:ea typeface="書法家中楷體" panose="02010609010101010101" pitchFamily="49" charset="-120"/>
              </a:rPr>
              <a:t>計畫</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342900" indent="-342900">
              <a:buFont typeface="Wingdings" panose="05000000000000000000" pitchFamily="2" charset="2"/>
              <a:buChar char="Ø"/>
            </a:pP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269875" indent="-269875">
              <a:buFont typeface="Wingdings" panose="05000000000000000000" pitchFamily="2" charset="2"/>
              <a:buChar char="Ø"/>
            </a:pPr>
            <a:r>
              <a:rPr lang="zh-TW" altLang="en-US" sz="2400" dirty="0" smtClean="0">
                <a:solidFill>
                  <a:schemeClr val="bg1"/>
                </a:solidFill>
                <a:latin typeface="書法家中楷體" panose="02010609010101010101" pitchFamily="49" charset="-120"/>
                <a:ea typeface="書法家中楷體" panose="02010609010101010101" pitchFamily="49" charset="-120"/>
              </a:rPr>
              <a:t>彈性課程請各位夥伴務必依撰寫之課程計畫進行，並於第三次社群時間進行檢討。</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342900" indent="-342900">
              <a:buFont typeface="Wingdings" panose="05000000000000000000" pitchFamily="2" charset="2"/>
              <a:buChar char="Ø"/>
            </a:pP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269875" indent="-269875">
              <a:buFont typeface="Wingdings" panose="05000000000000000000" pitchFamily="2" charset="2"/>
              <a:buChar char="Ø"/>
            </a:pPr>
            <a:r>
              <a:rPr lang="zh-TW" altLang="en-US" sz="2400" dirty="0" smtClean="0">
                <a:solidFill>
                  <a:schemeClr val="bg1"/>
                </a:solidFill>
                <a:latin typeface="書法家中楷體" panose="02010609010101010101" pitchFamily="49" charset="-120"/>
                <a:ea typeface="書法家中楷體" panose="02010609010101010101" pitchFamily="49" charset="-120"/>
              </a:rPr>
              <a:t>教學</a:t>
            </a:r>
            <a:r>
              <a:rPr lang="zh-TW" altLang="en-US" sz="2400" dirty="0">
                <a:solidFill>
                  <a:schemeClr val="bg1"/>
                </a:solidFill>
                <a:latin typeface="書法家中楷體" panose="02010609010101010101" pitchFamily="49" charset="-120"/>
                <a:ea typeface="書法家中楷體" panose="02010609010101010101" pitchFamily="49" charset="-120"/>
              </a:rPr>
              <a:t>前請參閱各領域領綱，了解學生應具備什麼樣的能力</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342900" indent="-342900">
              <a:buFont typeface="Wingdings" panose="05000000000000000000" pitchFamily="2" charset="2"/>
              <a:buChar char="Ø"/>
            </a:pP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269875" indent="-269875">
              <a:buFont typeface="Wingdings" panose="05000000000000000000" pitchFamily="2" charset="2"/>
              <a:buChar char="Ø"/>
            </a:pPr>
            <a:r>
              <a:rPr lang="zh-TW" altLang="en-US" sz="2400" dirty="0">
                <a:solidFill>
                  <a:schemeClr val="bg1"/>
                </a:solidFill>
                <a:latin typeface="書法家中楷體" panose="02010609010101010101" pitchFamily="49" charset="-120"/>
                <a:ea typeface="書法家中楷體" panose="02010609010101010101" pitchFamily="49" charset="-120"/>
              </a:rPr>
              <a:t>加強閱讀教育、口說能力的培養</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342900" indent="-342900">
              <a:buFont typeface="Wingdings" panose="05000000000000000000" pitchFamily="2" charset="2"/>
              <a:buChar char="Ø"/>
            </a:pPr>
            <a:endParaRPr lang="en-US" altLang="zh-TW" sz="2400" dirty="0">
              <a:solidFill>
                <a:schemeClr val="bg1"/>
              </a:solidFill>
              <a:latin typeface="書法家中楷體" panose="02010609010101010101" pitchFamily="49" charset="-120"/>
              <a:ea typeface="書法家中楷體" panose="02010609010101010101" pitchFamily="49" charset="-120"/>
            </a:endParaRPr>
          </a:p>
        </p:txBody>
      </p:sp>
      <p:sp>
        <p:nvSpPr>
          <p:cNvPr id="3" name="文字方塊 2"/>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值日生：歐文銘</a:t>
            </a:r>
          </a:p>
        </p:txBody>
      </p:sp>
    </p:spTree>
    <p:extLst>
      <p:ext uri="{BB962C8B-B14F-4D97-AF65-F5344CB8AC3E}">
        <p14:creationId xmlns:p14="http://schemas.microsoft.com/office/powerpoint/2010/main" val="2082646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27534"/>
            <a:ext cx="7704856" cy="3785652"/>
          </a:xfrm>
          <a:prstGeom prst="rect">
            <a:avLst/>
          </a:prstGeom>
        </p:spPr>
        <p:txBody>
          <a:bodyPr wrap="square">
            <a:spAutoFit/>
          </a:bodyPr>
          <a:lstStyle/>
          <a:p>
            <a:pPr marL="268288" indent="-268288">
              <a:buFont typeface="Wingdings" panose="05000000000000000000" pitchFamily="2" charset="2"/>
              <a:buChar char="Ø"/>
            </a:pPr>
            <a:r>
              <a:rPr lang="zh-TW" altLang="en-US" sz="2400" dirty="0" smtClean="0">
                <a:solidFill>
                  <a:schemeClr val="bg1"/>
                </a:solidFill>
                <a:latin typeface="書法家中楷體" panose="02010609010101010101" pitchFamily="49" charset="-120"/>
                <a:ea typeface="書法家中楷體" panose="02010609010101010101" pitchFamily="49" charset="-120"/>
              </a:rPr>
              <a:t>社團</a:t>
            </a:r>
            <a:r>
              <a:rPr lang="zh-TW" altLang="en-US" sz="2400" dirty="0">
                <a:solidFill>
                  <a:schemeClr val="bg1"/>
                </a:solidFill>
                <a:latin typeface="書法家中楷體" panose="02010609010101010101" pitchFamily="49" charset="-120"/>
                <a:ea typeface="書法家中楷體" panose="02010609010101010101" pitchFamily="49" charset="-120"/>
              </a:rPr>
              <a:t>活動本週開始，</a:t>
            </a:r>
            <a:r>
              <a:rPr lang="zh-TW" altLang="en-US" sz="2400" dirty="0">
                <a:solidFill>
                  <a:srgbClr val="FF2FFF"/>
                </a:solidFill>
                <a:latin typeface="書法家中楷體" panose="02010609010101010101" pitchFamily="49" charset="-120"/>
                <a:ea typeface="書法家中楷體" panose="02010609010101010101" pitchFamily="49" charset="-120"/>
              </a:rPr>
              <a:t>雙週</a:t>
            </a:r>
            <a:r>
              <a:rPr lang="zh-TW" altLang="en-US" sz="2400" dirty="0">
                <a:solidFill>
                  <a:schemeClr val="bg1"/>
                </a:solidFill>
                <a:latin typeface="書法家中楷體" panose="02010609010101010101" pitchFamily="49" charset="-120"/>
                <a:ea typeface="書法家中楷體" panose="02010609010101010101" pitchFamily="49" charset="-120"/>
              </a:rPr>
              <a:t>上課，請高年級導師</a:t>
            </a:r>
            <a:r>
              <a:rPr lang="zh-TW" altLang="en-US" sz="2400" dirty="0" smtClean="0">
                <a:solidFill>
                  <a:schemeClr val="bg1"/>
                </a:solidFill>
                <a:latin typeface="書法家中楷體" panose="02010609010101010101" pitchFamily="49" charset="-120"/>
                <a:ea typeface="書法家中楷體" panose="02010609010101010101" pitchFamily="49" charset="-120"/>
              </a:rPr>
              <a:t>星期五</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r>
              <a:rPr lang="zh-TW" altLang="en-US" sz="2400" dirty="0">
                <a:solidFill>
                  <a:schemeClr val="bg1"/>
                </a:solidFill>
                <a:latin typeface="書法家中楷體" panose="02010609010101010101" pitchFamily="49" charset="-120"/>
                <a:ea typeface="書法家中楷體" panose="02010609010101010101" pitchFamily="49" charset="-120"/>
              </a:rPr>
              <a:t> </a:t>
            </a:r>
            <a:r>
              <a:rPr lang="zh-TW" altLang="en-US" sz="2400" dirty="0" smtClean="0">
                <a:solidFill>
                  <a:schemeClr val="bg1"/>
                </a:solidFill>
                <a:latin typeface="書法家中楷體" panose="02010609010101010101" pitchFamily="49" charset="-120"/>
                <a:ea typeface="書法家中楷體" panose="02010609010101010101" pitchFamily="49" charset="-120"/>
              </a:rPr>
              <a:t>    </a:t>
            </a:r>
            <a:r>
              <a:rPr lang="en-US" altLang="zh-TW" sz="2400" dirty="0" smtClean="0">
                <a:solidFill>
                  <a:schemeClr val="bg1"/>
                </a:solidFill>
                <a:latin typeface="書法家中楷體" panose="02010609010101010101" pitchFamily="49" charset="-120"/>
                <a:ea typeface="書法家中楷體" panose="02010609010101010101" pitchFamily="49" charset="-120"/>
              </a:rPr>
              <a:t>13</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30</a:t>
            </a:r>
            <a:r>
              <a:rPr lang="zh-TW" altLang="en-US" sz="2400" dirty="0">
                <a:solidFill>
                  <a:schemeClr val="bg1"/>
                </a:solidFill>
                <a:latin typeface="書法家中楷體" panose="02010609010101010101" pitchFamily="49" charset="-120"/>
                <a:ea typeface="書法家中楷體" panose="02010609010101010101" pitchFamily="49" charset="-120"/>
              </a:rPr>
              <a:t>前將學生帶至體育館進行選課</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342900" indent="-342900">
              <a:buFont typeface="Wingdings" panose="05000000000000000000" pitchFamily="2" charset="2"/>
              <a:buChar char="Ø"/>
            </a:pPr>
            <a:endParaRPr lang="zh-TW" altLang="zh-TW" sz="2400" dirty="0" smtClean="0">
              <a:solidFill>
                <a:schemeClr val="bg1"/>
              </a:solidFill>
              <a:latin typeface="書法家中楷體" panose="02010609010101010101" pitchFamily="49" charset="-120"/>
              <a:ea typeface="書法家中楷體" panose="02010609010101010101" pitchFamily="49" charset="-120"/>
            </a:endParaRPr>
          </a:p>
          <a:p>
            <a:pPr marL="268288" indent="-268288">
              <a:buFont typeface="Wingdings" panose="05000000000000000000" pitchFamily="2" charset="2"/>
              <a:buChar char="Ø"/>
            </a:pPr>
            <a:r>
              <a:rPr lang="zh-TW" altLang="en-US" sz="2400" dirty="0" smtClean="0">
                <a:solidFill>
                  <a:schemeClr val="bg1"/>
                </a:solidFill>
                <a:latin typeface="書法家中楷體" panose="02010609010101010101" pitchFamily="49" charset="-120"/>
                <a:ea typeface="書法家中楷體" panose="02010609010101010101" pitchFamily="49" charset="-120"/>
              </a:rPr>
              <a:t>本學期公開課時間，請於</a:t>
            </a:r>
            <a:r>
              <a:rPr lang="en-US" altLang="zh-TW" sz="2400" dirty="0" smtClean="0">
                <a:solidFill>
                  <a:schemeClr val="bg1"/>
                </a:solidFill>
                <a:latin typeface="書法家中楷體" panose="02010609010101010101" pitchFamily="49" charset="-120"/>
                <a:ea typeface="書法家中楷體" panose="02010609010101010101" pitchFamily="49" charset="-120"/>
              </a:rPr>
              <a:t>9/20</a:t>
            </a:r>
            <a:r>
              <a:rPr lang="zh-TW" altLang="en-US" sz="2400" dirty="0" smtClean="0">
                <a:solidFill>
                  <a:schemeClr val="bg1"/>
                </a:solidFill>
                <a:latin typeface="書法家中楷體" panose="02010609010101010101" pitchFamily="49" charset="-120"/>
                <a:ea typeface="書法家中楷體" panose="02010609010101010101" pitchFamily="49" charset="-120"/>
              </a:rPr>
              <a:t>（五）前填寫完畢。</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342900" indent="-342900">
              <a:buFont typeface="Wingdings" panose="05000000000000000000" pitchFamily="2" charset="2"/>
              <a:buChar char="Ø"/>
            </a:pP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268288" indent="-268288">
              <a:buFont typeface="Wingdings" panose="05000000000000000000" pitchFamily="2" charset="2"/>
              <a:buChar char="Ø"/>
            </a:pPr>
            <a:r>
              <a:rPr lang="zh-TW" altLang="en-US" sz="2400" dirty="0">
                <a:solidFill>
                  <a:schemeClr val="bg1"/>
                </a:solidFill>
                <a:latin typeface="書法家中楷體" panose="02010609010101010101" pitchFamily="49" charset="-120"/>
                <a:ea typeface="書法家中楷體" panose="02010609010101010101" pitchFamily="49" charset="-120"/>
              </a:rPr>
              <a:t>社</a:t>
            </a:r>
            <a:r>
              <a:rPr lang="zh-TW" altLang="en-US" sz="2400" dirty="0" smtClean="0">
                <a:solidFill>
                  <a:schemeClr val="bg1"/>
                </a:solidFill>
                <a:latin typeface="書法家中楷體" panose="02010609010101010101" pitchFamily="49" charset="-120"/>
                <a:ea typeface="書法家中楷體" panose="02010609010101010101" pitchFamily="49" charset="-120"/>
              </a:rPr>
              <a:t>群名單請於</a:t>
            </a:r>
            <a:r>
              <a:rPr lang="en-US" altLang="zh-TW" sz="2400" dirty="0">
                <a:solidFill>
                  <a:schemeClr val="bg1"/>
                </a:solidFill>
                <a:latin typeface="書法家中楷體" panose="02010609010101010101" pitchFamily="49" charset="-120"/>
                <a:ea typeface="書法家中楷體" panose="02010609010101010101" pitchFamily="49" charset="-120"/>
              </a:rPr>
              <a:t>9/20</a:t>
            </a:r>
            <a:r>
              <a:rPr lang="zh-TW" altLang="en-US" sz="2400" dirty="0">
                <a:solidFill>
                  <a:schemeClr val="bg1"/>
                </a:solidFill>
                <a:latin typeface="書法家中楷體" panose="02010609010101010101" pitchFamily="49" charset="-120"/>
                <a:ea typeface="書法家中楷體" panose="02010609010101010101" pitchFamily="49" charset="-120"/>
              </a:rPr>
              <a:t>（五）前填寫</a:t>
            </a:r>
            <a:r>
              <a:rPr lang="zh-TW" altLang="en-US" sz="2400" dirty="0" smtClean="0">
                <a:solidFill>
                  <a:schemeClr val="bg1"/>
                </a:solidFill>
                <a:latin typeface="書法家中楷體" panose="02010609010101010101" pitchFamily="49" charset="-120"/>
                <a:ea typeface="書法家中楷體" panose="02010609010101010101" pitchFamily="49" charset="-120"/>
              </a:rPr>
              <a:t>完畢。</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268288" indent="-268288">
              <a:buFont typeface="Wingdings" panose="05000000000000000000" pitchFamily="2" charset="2"/>
              <a:buChar char="Ø"/>
            </a:pP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268288" indent="-268288">
              <a:buFont typeface="Wingdings" panose="05000000000000000000" pitchFamily="2" charset="2"/>
              <a:buChar char="Ø"/>
            </a:pPr>
            <a:r>
              <a:rPr lang="zh-TW" altLang="en-US" sz="2400" dirty="0" smtClean="0">
                <a:solidFill>
                  <a:schemeClr val="bg1"/>
                </a:solidFill>
                <a:latin typeface="書法家中楷體" panose="02010609010101010101" pitchFamily="49" charset="-120"/>
                <a:ea typeface="書法家中楷體" panose="02010609010101010101" pitchFamily="49" charset="-120"/>
              </a:rPr>
              <a:t>請於</a:t>
            </a:r>
            <a:r>
              <a:rPr lang="en-US" altLang="zh-TW" sz="2400" dirty="0">
                <a:solidFill>
                  <a:schemeClr val="bg1"/>
                </a:solidFill>
                <a:latin typeface="書法家中楷體" panose="02010609010101010101" pitchFamily="49" charset="-120"/>
                <a:ea typeface="書法家中楷體" panose="02010609010101010101" pitchFamily="49" charset="-120"/>
              </a:rPr>
              <a:t>9/12</a:t>
            </a:r>
            <a:r>
              <a:rPr lang="zh-TW" altLang="en-US" sz="2400" dirty="0">
                <a:solidFill>
                  <a:schemeClr val="bg1"/>
                </a:solidFill>
                <a:latin typeface="書法家中楷體" panose="02010609010101010101" pitchFamily="49" charset="-120"/>
                <a:ea typeface="書法家中楷體" panose="02010609010101010101" pitchFamily="49" charset="-120"/>
              </a:rPr>
              <a:t>（四）前將手邊所有教育專業證書交至教務處建檔</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342900" indent="-342900">
              <a:buFont typeface="Wingdings" panose="05000000000000000000" pitchFamily="2" charset="2"/>
              <a:buChar char="Ø"/>
            </a:pPr>
            <a:endParaRPr lang="en-US" altLang="zh-TW" sz="2400" dirty="0">
              <a:solidFill>
                <a:schemeClr val="bg1"/>
              </a:solidFill>
              <a:latin typeface="書法家中楷體" panose="02010609010101010101" pitchFamily="49" charset="-120"/>
              <a:ea typeface="書法家中楷體" panose="02010609010101010101" pitchFamily="49" charset="-120"/>
            </a:endParaRPr>
          </a:p>
        </p:txBody>
      </p:sp>
      <p:sp>
        <p:nvSpPr>
          <p:cNvPr id="3" name="文字方塊 2"/>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值日生：歐文銘</a:t>
            </a:r>
          </a:p>
        </p:txBody>
      </p:sp>
    </p:spTree>
    <p:extLst>
      <p:ext uri="{BB962C8B-B14F-4D97-AF65-F5344CB8AC3E}">
        <p14:creationId xmlns:p14="http://schemas.microsoft.com/office/powerpoint/2010/main" val="3107652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27534"/>
            <a:ext cx="7704856" cy="1200329"/>
          </a:xfrm>
          <a:prstGeom prst="rect">
            <a:avLst/>
          </a:prstGeom>
        </p:spPr>
        <p:txBody>
          <a:bodyPr wrap="square">
            <a:spAutoFit/>
          </a:bodyPr>
          <a:lstStyle/>
          <a:p>
            <a:pPr marL="268288" indent="-268288">
              <a:buFont typeface="Wingdings" panose="05000000000000000000" pitchFamily="2" charset="2"/>
              <a:buChar char="Ø"/>
            </a:pPr>
            <a:r>
              <a:rPr lang="zh-TW" altLang="en-US" sz="2400" dirty="0" smtClean="0">
                <a:solidFill>
                  <a:schemeClr val="bg1"/>
                </a:solidFill>
                <a:latin typeface="書法家中楷體" panose="02010609010101010101" pitchFamily="49" charset="-120"/>
                <a:ea typeface="書法家中楷體" panose="02010609010101010101" pitchFamily="49" charset="-120"/>
              </a:rPr>
              <a:t>榮譽胸章兌換及製作時間</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indent="268288"/>
            <a:r>
              <a:rPr lang="zh-TW" altLang="en-US" sz="2400" dirty="0" smtClean="0">
                <a:solidFill>
                  <a:schemeClr val="bg1"/>
                </a:solidFill>
                <a:latin typeface="書法家中楷體" panose="02010609010101010101" pitchFamily="49" charset="-120"/>
                <a:ea typeface="書法家中楷體" panose="02010609010101010101" pitchFamily="49" charset="-120"/>
              </a:rPr>
              <a:t>第一次兌換：</a:t>
            </a:r>
            <a:r>
              <a:rPr lang="en-US" altLang="zh-TW" sz="2400" dirty="0" smtClean="0">
                <a:solidFill>
                  <a:schemeClr val="bg1"/>
                </a:solidFill>
                <a:latin typeface="書法家中楷體" panose="02010609010101010101" pitchFamily="49" charset="-120"/>
                <a:ea typeface="書法家中楷體" panose="02010609010101010101" pitchFamily="49" charset="-120"/>
              </a:rPr>
              <a:t>108</a:t>
            </a:r>
            <a:r>
              <a:rPr lang="zh-TW" altLang="en-US" sz="2400" dirty="0" smtClean="0">
                <a:solidFill>
                  <a:schemeClr val="bg1"/>
                </a:solidFill>
                <a:latin typeface="書法家中楷體" panose="02010609010101010101" pitchFamily="49" charset="-120"/>
                <a:ea typeface="書法家中楷體" panose="02010609010101010101" pitchFamily="49" charset="-120"/>
              </a:rPr>
              <a:t>年</a:t>
            </a:r>
            <a:r>
              <a:rPr lang="en-US" altLang="zh-TW" sz="2400" dirty="0" smtClean="0">
                <a:solidFill>
                  <a:schemeClr val="bg1"/>
                </a:solidFill>
                <a:latin typeface="書法家中楷體" panose="02010609010101010101" pitchFamily="49" charset="-120"/>
                <a:ea typeface="書法家中楷體" panose="02010609010101010101" pitchFamily="49" charset="-120"/>
              </a:rPr>
              <a:t>4</a:t>
            </a:r>
            <a:r>
              <a:rPr lang="zh-TW" altLang="en-US" sz="2400" dirty="0" smtClean="0">
                <a:solidFill>
                  <a:schemeClr val="bg1"/>
                </a:solidFill>
                <a:latin typeface="書法家中楷體" panose="02010609010101010101" pitchFamily="49" charset="-120"/>
                <a:ea typeface="書法家中楷體" panose="02010609010101010101" pitchFamily="49" charset="-120"/>
              </a:rPr>
              <a:t>月</a:t>
            </a:r>
            <a:r>
              <a:rPr lang="en-US" altLang="zh-TW" sz="2400" dirty="0" smtClean="0">
                <a:solidFill>
                  <a:schemeClr val="bg1"/>
                </a:solidFill>
                <a:latin typeface="書法家中楷體" panose="02010609010101010101" pitchFamily="49" charset="-120"/>
                <a:ea typeface="書法家中楷體" panose="02010609010101010101" pitchFamily="49" charset="-120"/>
              </a:rPr>
              <a:t>~108</a:t>
            </a:r>
            <a:r>
              <a:rPr lang="zh-TW" altLang="en-US" sz="2400" dirty="0" smtClean="0">
                <a:solidFill>
                  <a:schemeClr val="bg1"/>
                </a:solidFill>
                <a:latin typeface="書法家中楷體" panose="02010609010101010101" pitchFamily="49" charset="-120"/>
                <a:ea typeface="書法家中楷體" panose="02010609010101010101" pitchFamily="49" charset="-120"/>
              </a:rPr>
              <a:t>年</a:t>
            </a:r>
            <a:r>
              <a:rPr lang="en-US" altLang="zh-TW" sz="2400" dirty="0" smtClean="0">
                <a:solidFill>
                  <a:schemeClr val="bg1"/>
                </a:solidFill>
                <a:latin typeface="書法家中楷體" panose="02010609010101010101" pitchFamily="49" charset="-120"/>
                <a:ea typeface="書法家中楷體" panose="02010609010101010101" pitchFamily="49" charset="-120"/>
              </a:rPr>
              <a:t>9</a:t>
            </a:r>
            <a:r>
              <a:rPr lang="zh-TW" altLang="en-US" sz="2400" dirty="0" smtClean="0">
                <a:solidFill>
                  <a:schemeClr val="bg1"/>
                </a:solidFill>
                <a:latin typeface="書法家中楷體" panose="02010609010101010101" pitchFamily="49" charset="-120"/>
                <a:ea typeface="書法家中楷體" panose="02010609010101010101" pitchFamily="49" charset="-120"/>
              </a:rPr>
              <a:t>月的獎狀</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indent="268288"/>
            <a:r>
              <a:rPr lang="zh-TW" altLang="en-US" sz="2400" dirty="0" smtClean="0">
                <a:solidFill>
                  <a:schemeClr val="bg1"/>
                </a:solidFill>
                <a:latin typeface="書法家中楷體" panose="02010609010101010101" pitchFamily="49" charset="-120"/>
                <a:ea typeface="書法家中楷體" panose="02010609010101010101" pitchFamily="49" charset="-120"/>
              </a:rPr>
              <a:t>第二次兌換：</a:t>
            </a:r>
            <a:r>
              <a:rPr lang="en-US" altLang="zh-TW" sz="2400" dirty="0">
                <a:solidFill>
                  <a:schemeClr val="bg1"/>
                </a:solidFill>
                <a:latin typeface="書法家中楷體" panose="02010609010101010101" pitchFamily="49" charset="-120"/>
                <a:ea typeface="書法家中楷體" panose="02010609010101010101" pitchFamily="49" charset="-120"/>
              </a:rPr>
              <a:t>108</a:t>
            </a:r>
            <a:r>
              <a:rPr lang="zh-TW" altLang="en-US" sz="2400" dirty="0" smtClean="0">
                <a:solidFill>
                  <a:schemeClr val="bg1"/>
                </a:solidFill>
                <a:latin typeface="書法家中楷體" panose="02010609010101010101" pitchFamily="49" charset="-120"/>
                <a:ea typeface="書法家中楷體" panose="02010609010101010101" pitchFamily="49" charset="-120"/>
              </a:rPr>
              <a:t>年</a:t>
            </a:r>
            <a:r>
              <a:rPr lang="en-US" altLang="zh-TW" sz="2400" dirty="0" smtClean="0">
                <a:solidFill>
                  <a:schemeClr val="bg1"/>
                </a:solidFill>
                <a:latin typeface="書法家中楷體" panose="02010609010101010101" pitchFamily="49" charset="-120"/>
                <a:ea typeface="書法家中楷體" panose="02010609010101010101" pitchFamily="49" charset="-120"/>
              </a:rPr>
              <a:t>10</a:t>
            </a:r>
            <a:r>
              <a:rPr lang="zh-TW" altLang="en-US" sz="2400" dirty="0" smtClean="0">
                <a:solidFill>
                  <a:schemeClr val="bg1"/>
                </a:solidFill>
                <a:latin typeface="書法家中楷體" panose="02010609010101010101" pitchFamily="49" charset="-120"/>
                <a:ea typeface="書法家中楷體" panose="02010609010101010101" pitchFamily="49" charset="-120"/>
              </a:rPr>
              <a:t>月</a:t>
            </a:r>
            <a:r>
              <a:rPr lang="en-US" altLang="zh-TW" sz="2400" dirty="0">
                <a:solidFill>
                  <a:schemeClr val="bg1"/>
                </a:solidFill>
                <a:latin typeface="書法家中楷體" panose="02010609010101010101" pitchFamily="49" charset="-120"/>
                <a:ea typeface="書法家中楷體" panose="02010609010101010101" pitchFamily="49" charset="-120"/>
              </a:rPr>
              <a:t>~108</a:t>
            </a:r>
            <a:r>
              <a:rPr lang="zh-TW" altLang="en-US" sz="2400" dirty="0" smtClean="0">
                <a:solidFill>
                  <a:schemeClr val="bg1"/>
                </a:solidFill>
                <a:latin typeface="書法家中楷體" panose="02010609010101010101" pitchFamily="49" charset="-120"/>
                <a:ea typeface="書法家中楷體" panose="02010609010101010101" pitchFamily="49" charset="-120"/>
              </a:rPr>
              <a:t>年</a:t>
            </a:r>
            <a:r>
              <a:rPr lang="en-US" altLang="zh-TW" sz="2400" dirty="0" smtClean="0">
                <a:solidFill>
                  <a:schemeClr val="bg1"/>
                </a:solidFill>
                <a:latin typeface="書法家中楷體" panose="02010609010101010101" pitchFamily="49" charset="-120"/>
                <a:ea typeface="書法家中楷體" panose="02010609010101010101" pitchFamily="49" charset="-120"/>
              </a:rPr>
              <a:t>12</a:t>
            </a:r>
            <a:r>
              <a:rPr lang="zh-TW" altLang="en-US" sz="2400" dirty="0" smtClean="0">
                <a:solidFill>
                  <a:schemeClr val="bg1"/>
                </a:solidFill>
                <a:latin typeface="書法家中楷體" panose="02010609010101010101" pitchFamily="49" charset="-120"/>
                <a:ea typeface="書法家中楷體" panose="02010609010101010101" pitchFamily="49" charset="-120"/>
              </a:rPr>
              <a:t>月</a:t>
            </a:r>
            <a:r>
              <a:rPr lang="zh-TW" altLang="en-US" sz="2400" dirty="0">
                <a:solidFill>
                  <a:schemeClr val="bg1"/>
                </a:solidFill>
                <a:latin typeface="書法家中楷體" panose="02010609010101010101" pitchFamily="49" charset="-120"/>
                <a:ea typeface="書法家中楷體" panose="02010609010101010101" pitchFamily="49" charset="-120"/>
              </a:rPr>
              <a:t>的獎狀</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p:txBody>
      </p:sp>
      <p:sp>
        <p:nvSpPr>
          <p:cNvPr id="3" name="文字方塊 2"/>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值日生：歐文銘</a:t>
            </a:r>
          </a:p>
        </p:txBody>
      </p:sp>
      <p:graphicFrame>
        <p:nvGraphicFramePr>
          <p:cNvPr id="5" name="表格 4"/>
          <p:cNvGraphicFramePr>
            <a:graphicFrameLocks noGrp="1"/>
          </p:cNvGraphicFramePr>
          <p:nvPr>
            <p:extLst>
              <p:ext uri="{D42A27DB-BD31-4B8C-83A1-F6EECF244321}">
                <p14:modId xmlns:p14="http://schemas.microsoft.com/office/powerpoint/2010/main" val="2917115804"/>
              </p:ext>
            </p:extLst>
          </p:nvPr>
        </p:nvGraphicFramePr>
        <p:xfrm>
          <a:off x="408615" y="1923678"/>
          <a:ext cx="8208912" cy="3110324"/>
        </p:xfrm>
        <a:graphic>
          <a:graphicData uri="http://schemas.openxmlformats.org/drawingml/2006/table">
            <a:tbl>
              <a:tblPr firstRow="1" bandRow="1">
                <a:tableStyleId>{5C22544A-7EE6-4342-B048-85BDC9FD1C3A}</a:tableStyleId>
              </a:tblPr>
              <a:tblGrid>
                <a:gridCol w="1152128"/>
                <a:gridCol w="1764196"/>
                <a:gridCol w="1764196"/>
                <a:gridCol w="1764196"/>
                <a:gridCol w="1764196"/>
              </a:tblGrid>
              <a:tr h="444332">
                <a:tc rowSpan="2">
                  <a:txBody>
                    <a:bodyPr/>
                    <a:lstStyle/>
                    <a:p>
                      <a:pPr algn="ctr"/>
                      <a:endParaRPr lang="zh-TW" altLang="en-US" dirty="0">
                        <a:solidFill>
                          <a:schemeClr val="bg1"/>
                        </a:solidFill>
                      </a:endParaRPr>
                    </a:p>
                  </a:txBody>
                  <a:tcPr>
                    <a:noFill/>
                  </a:tcPr>
                </a:tc>
                <a:tc gridSpan="2">
                  <a:txBody>
                    <a:bodyPr/>
                    <a:lstStyle/>
                    <a:p>
                      <a:pPr algn="ctr"/>
                      <a:r>
                        <a:rPr lang="zh-TW" altLang="en-US" dirty="0" smtClean="0">
                          <a:solidFill>
                            <a:schemeClr val="bg1"/>
                          </a:solidFill>
                        </a:rPr>
                        <a:t>第一次</a:t>
                      </a:r>
                      <a:endParaRPr lang="zh-TW" altLang="en-US" dirty="0">
                        <a:solidFill>
                          <a:schemeClr val="bg1"/>
                        </a:solidFill>
                      </a:endParaRPr>
                    </a:p>
                  </a:txBody>
                  <a:tcPr>
                    <a:noFill/>
                  </a:tcPr>
                </a:tc>
                <a:tc hMerge="1">
                  <a:txBody>
                    <a:bodyPr/>
                    <a:lstStyle/>
                    <a:p>
                      <a:endParaRPr lang="zh-TW" altLang="en-US" dirty="0"/>
                    </a:p>
                  </a:txBody>
                  <a:tcPr/>
                </a:tc>
                <a:tc gridSpan="2">
                  <a:txBody>
                    <a:bodyPr/>
                    <a:lstStyle/>
                    <a:p>
                      <a:pPr algn="ctr"/>
                      <a:r>
                        <a:rPr lang="zh-TW" altLang="en-US" dirty="0" smtClean="0">
                          <a:solidFill>
                            <a:schemeClr val="bg1"/>
                          </a:solidFill>
                        </a:rPr>
                        <a:t>第二次</a:t>
                      </a:r>
                      <a:endParaRPr lang="zh-TW" altLang="en-US" dirty="0">
                        <a:solidFill>
                          <a:schemeClr val="bg1"/>
                        </a:solidFill>
                      </a:endParaRPr>
                    </a:p>
                  </a:txBody>
                  <a:tcPr>
                    <a:noFill/>
                  </a:tcPr>
                </a:tc>
                <a:tc hMerge="1">
                  <a:txBody>
                    <a:bodyPr/>
                    <a:lstStyle/>
                    <a:p>
                      <a:endParaRPr lang="zh-TW" altLang="en-US" dirty="0"/>
                    </a:p>
                  </a:txBody>
                  <a:tcPr/>
                </a:tc>
              </a:tr>
              <a:tr h="444332">
                <a:tc vMerge="1">
                  <a:txBody>
                    <a:bodyPr/>
                    <a:lstStyle/>
                    <a:p>
                      <a:endParaRPr lang="zh-TW" altLang="en-US" dirty="0"/>
                    </a:p>
                  </a:txBody>
                  <a:tcPr/>
                </a:tc>
                <a:tc>
                  <a:txBody>
                    <a:bodyPr/>
                    <a:lstStyle/>
                    <a:p>
                      <a:pPr algn="ctr"/>
                      <a:r>
                        <a:rPr lang="zh-TW" altLang="en-US" dirty="0" smtClean="0">
                          <a:solidFill>
                            <a:schemeClr val="bg1"/>
                          </a:solidFill>
                        </a:rPr>
                        <a:t>兌換時間</a:t>
                      </a:r>
                      <a:endParaRPr lang="zh-TW" altLang="en-US" dirty="0">
                        <a:solidFill>
                          <a:schemeClr val="bg1"/>
                        </a:solidFill>
                      </a:endParaRPr>
                    </a:p>
                  </a:txBody>
                  <a:tcPr>
                    <a:noFill/>
                  </a:tcPr>
                </a:tc>
                <a:tc>
                  <a:txBody>
                    <a:bodyPr/>
                    <a:lstStyle/>
                    <a:p>
                      <a:pPr algn="ctr"/>
                      <a:r>
                        <a:rPr lang="zh-TW" altLang="en-US" dirty="0" smtClean="0">
                          <a:solidFill>
                            <a:schemeClr val="bg1"/>
                          </a:solidFill>
                        </a:rPr>
                        <a:t>製作時間</a:t>
                      </a:r>
                      <a:endParaRPr lang="zh-TW" altLang="en-US" dirty="0">
                        <a:solidFill>
                          <a:schemeClr val="bg1"/>
                        </a:solidFill>
                      </a:endParaRPr>
                    </a:p>
                  </a:txBody>
                  <a:tcPr>
                    <a:noFill/>
                  </a:tcPr>
                </a:tc>
                <a:tc>
                  <a:txBody>
                    <a:bodyPr/>
                    <a:lstStyle/>
                    <a:p>
                      <a:pPr algn="ctr"/>
                      <a:r>
                        <a:rPr lang="zh-TW" altLang="en-US" dirty="0" smtClean="0">
                          <a:solidFill>
                            <a:schemeClr val="bg1"/>
                          </a:solidFill>
                        </a:rPr>
                        <a:t>兌換時間</a:t>
                      </a:r>
                      <a:endParaRPr lang="zh-TW" altLang="en-US" dirty="0">
                        <a:solidFill>
                          <a:schemeClr val="bg1"/>
                        </a:solidFill>
                      </a:endParaRPr>
                    </a:p>
                  </a:txBody>
                  <a:tcPr>
                    <a:noFill/>
                  </a:tcPr>
                </a:tc>
                <a:tc>
                  <a:txBody>
                    <a:bodyPr/>
                    <a:lstStyle/>
                    <a:p>
                      <a:pPr algn="ctr"/>
                      <a:r>
                        <a:rPr lang="zh-TW" altLang="en-US" dirty="0" smtClean="0">
                          <a:solidFill>
                            <a:schemeClr val="bg1"/>
                          </a:solidFill>
                        </a:rPr>
                        <a:t>製作時間</a:t>
                      </a:r>
                      <a:endParaRPr lang="zh-TW" altLang="en-US" dirty="0">
                        <a:solidFill>
                          <a:schemeClr val="bg1"/>
                        </a:solidFill>
                      </a:endParaRPr>
                    </a:p>
                  </a:txBody>
                  <a:tcPr>
                    <a:noFill/>
                  </a:tcPr>
                </a:tc>
              </a:tr>
              <a:tr h="4443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olidFill>
                            <a:schemeClr val="bg1"/>
                          </a:solidFill>
                        </a:rPr>
                        <a:t>低年級</a:t>
                      </a:r>
                    </a:p>
                  </a:txBody>
                  <a:tcPr>
                    <a:noFill/>
                  </a:tcPr>
                </a:tc>
                <a:tc>
                  <a:txBody>
                    <a:bodyPr/>
                    <a:lstStyle/>
                    <a:p>
                      <a:pPr algn="ctr"/>
                      <a:r>
                        <a:rPr lang="en-US" altLang="zh-TW" dirty="0" smtClean="0">
                          <a:solidFill>
                            <a:srgbClr val="FF2FFF"/>
                          </a:solidFill>
                        </a:rPr>
                        <a:t>9/30(</a:t>
                      </a:r>
                      <a:r>
                        <a:rPr lang="zh-TW" altLang="en-US" dirty="0" smtClean="0">
                          <a:solidFill>
                            <a:srgbClr val="FF2FFF"/>
                          </a:solidFill>
                        </a:rPr>
                        <a:t>一</a:t>
                      </a:r>
                      <a:r>
                        <a:rPr lang="en-US" altLang="zh-TW" dirty="0" smtClean="0">
                          <a:solidFill>
                            <a:srgbClr val="FF2FFF"/>
                          </a:solidFill>
                        </a:rPr>
                        <a:t>)8:00</a:t>
                      </a:r>
                      <a:endParaRPr lang="zh-TW" altLang="en-US" dirty="0">
                        <a:solidFill>
                          <a:srgbClr val="FF2FFF"/>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solidFill>
                            <a:schemeClr val="bg1"/>
                          </a:solidFill>
                        </a:rPr>
                        <a:t>10/14(</a:t>
                      </a:r>
                      <a:r>
                        <a:rPr lang="zh-TW" altLang="en-US" dirty="0" smtClean="0">
                          <a:solidFill>
                            <a:schemeClr val="bg1"/>
                          </a:solidFill>
                        </a:rPr>
                        <a:t>一</a:t>
                      </a:r>
                      <a:r>
                        <a:rPr lang="en-US" altLang="zh-TW" dirty="0" smtClean="0">
                          <a:solidFill>
                            <a:schemeClr val="bg1"/>
                          </a:solidFill>
                        </a:rPr>
                        <a:t>)</a:t>
                      </a:r>
                      <a:endParaRPr lang="zh-TW" altLang="en-US" dirty="0" smtClean="0">
                        <a:solidFill>
                          <a:schemeClr val="bg1"/>
                        </a:solidFill>
                      </a:endParaRPr>
                    </a:p>
                  </a:txBody>
                  <a:tcPr>
                    <a:noFill/>
                  </a:tcPr>
                </a:tc>
                <a:tc>
                  <a:txBody>
                    <a:bodyPr/>
                    <a:lstStyle/>
                    <a:p>
                      <a:pPr algn="ctr"/>
                      <a:r>
                        <a:rPr lang="en-US" altLang="zh-TW" dirty="0" smtClean="0">
                          <a:solidFill>
                            <a:srgbClr val="FF2FFF"/>
                          </a:solidFill>
                        </a:rPr>
                        <a:t>12/30(</a:t>
                      </a:r>
                      <a:r>
                        <a:rPr lang="zh-TW" altLang="en-US" dirty="0" smtClean="0">
                          <a:solidFill>
                            <a:srgbClr val="FF2FFF"/>
                          </a:solidFill>
                        </a:rPr>
                        <a:t>一</a:t>
                      </a:r>
                      <a:r>
                        <a:rPr lang="en-US" altLang="zh-TW" dirty="0" smtClean="0">
                          <a:solidFill>
                            <a:srgbClr val="FF2FFF"/>
                          </a:solidFill>
                        </a:rPr>
                        <a:t>)8:00</a:t>
                      </a:r>
                      <a:endParaRPr lang="zh-TW" altLang="en-US" dirty="0">
                        <a:solidFill>
                          <a:srgbClr val="FF2FFF"/>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solidFill>
                            <a:schemeClr val="bg1"/>
                          </a:solidFill>
                        </a:rPr>
                        <a:t>1/6(</a:t>
                      </a:r>
                      <a:r>
                        <a:rPr lang="zh-TW" altLang="en-US" dirty="0" smtClean="0">
                          <a:solidFill>
                            <a:schemeClr val="bg1"/>
                          </a:solidFill>
                        </a:rPr>
                        <a:t>一</a:t>
                      </a:r>
                      <a:r>
                        <a:rPr lang="en-US" altLang="zh-TW" dirty="0" smtClean="0">
                          <a:solidFill>
                            <a:schemeClr val="bg1"/>
                          </a:solidFill>
                        </a:rPr>
                        <a:t>)</a:t>
                      </a:r>
                      <a:endParaRPr lang="zh-TW" altLang="en-US" dirty="0" smtClean="0">
                        <a:solidFill>
                          <a:schemeClr val="bg1"/>
                        </a:solidFill>
                      </a:endParaRPr>
                    </a:p>
                  </a:txBody>
                  <a:tcPr>
                    <a:noFill/>
                  </a:tcPr>
                </a:tc>
              </a:tr>
              <a:tr h="444332">
                <a:tc>
                  <a:txBody>
                    <a:bodyPr/>
                    <a:lstStyle/>
                    <a:p>
                      <a:pPr algn="ctr"/>
                      <a:r>
                        <a:rPr lang="zh-TW" altLang="en-US" dirty="0" smtClean="0">
                          <a:solidFill>
                            <a:schemeClr val="bg1"/>
                          </a:solidFill>
                        </a:rPr>
                        <a:t>三年級</a:t>
                      </a:r>
                      <a:endParaRPr lang="zh-TW" altLang="en-US" dirty="0">
                        <a:solidFill>
                          <a:schemeClr val="bg1"/>
                        </a:solidFill>
                      </a:endParaRPr>
                    </a:p>
                  </a:txBody>
                  <a:tcPr>
                    <a:noFill/>
                  </a:tcPr>
                </a:tc>
                <a:tc>
                  <a:txBody>
                    <a:bodyPr/>
                    <a:lstStyle/>
                    <a:p>
                      <a:pPr algn="ctr"/>
                      <a:r>
                        <a:rPr lang="en-US" altLang="zh-TW" dirty="0" smtClean="0">
                          <a:solidFill>
                            <a:schemeClr val="bg1"/>
                          </a:solidFill>
                        </a:rPr>
                        <a:t>9/30(</a:t>
                      </a:r>
                      <a:r>
                        <a:rPr lang="zh-TW" altLang="en-US" dirty="0" smtClean="0">
                          <a:solidFill>
                            <a:schemeClr val="bg1"/>
                          </a:solidFill>
                        </a:rPr>
                        <a:t>一</a:t>
                      </a:r>
                      <a:r>
                        <a:rPr lang="en-US" altLang="zh-TW" dirty="0" smtClean="0">
                          <a:solidFill>
                            <a:schemeClr val="bg1"/>
                          </a:solidFill>
                        </a:rPr>
                        <a:t>)</a:t>
                      </a:r>
                      <a:endParaRPr lang="zh-TW" altLang="en-US" dirty="0">
                        <a:solidFill>
                          <a:schemeClr val="bg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solidFill>
                            <a:schemeClr val="bg1"/>
                          </a:solidFill>
                        </a:rPr>
                        <a:t>10/14(</a:t>
                      </a:r>
                      <a:r>
                        <a:rPr lang="zh-TW" altLang="en-US" dirty="0" smtClean="0">
                          <a:solidFill>
                            <a:schemeClr val="bg1"/>
                          </a:solidFill>
                        </a:rPr>
                        <a:t>一</a:t>
                      </a:r>
                      <a:r>
                        <a:rPr lang="en-US" altLang="zh-TW" dirty="0" smtClean="0">
                          <a:solidFill>
                            <a:schemeClr val="bg1"/>
                          </a:solidFill>
                        </a:rPr>
                        <a:t>)</a:t>
                      </a:r>
                      <a:endParaRPr lang="zh-TW" altLang="en-US" dirty="0" smtClean="0">
                        <a:solidFill>
                          <a:schemeClr val="bg1"/>
                        </a:solidFill>
                      </a:endParaRPr>
                    </a:p>
                  </a:txBody>
                  <a:tcPr>
                    <a:noFill/>
                  </a:tcPr>
                </a:tc>
                <a:tc>
                  <a:txBody>
                    <a:bodyPr/>
                    <a:lstStyle/>
                    <a:p>
                      <a:pPr algn="ctr"/>
                      <a:r>
                        <a:rPr lang="en-US" altLang="zh-TW" dirty="0" smtClean="0">
                          <a:solidFill>
                            <a:schemeClr val="bg1"/>
                          </a:solidFill>
                        </a:rPr>
                        <a:t>12/30(</a:t>
                      </a:r>
                      <a:r>
                        <a:rPr lang="zh-TW" altLang="en-US" dirty="0" smtClean="0">
                          <a:solidFill>
                            <a:schemeClr val="bg1"/>
                          </a:solidFill>
                        </a:rPr>
                        <a:t>一</a:t>
                      </a:r>
                      <a:r>
                        <a:rPr lang="en-US" altLang="zh-TW" dirty="0" smtClean="0">
                          <a:solidFill>
                            <a:schemeClr val="bg1"/>
                          </a:solidFill>
                        </a:rPr>
                        <a:t>)</a:t>
                      </a:r>
                      <a:endParaRPr lang="zh-TW" altLang="en-US" dirty="0">
                        <a:solidFill>
                          <a:schemeClr val="bg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solidFill>
                            <a:schemeClr val="bg1"/>
                          </a:solidFill>
                        </a:rPr>
                        <a:t>1/6(</a:t>
                      </a:r>
                      <a:r>
                        <a:rPr lang="zh-TW" altLang="en-US" dirty="0" smtClean="0">
                          <a:solidFill>
                            <a:schemeClr val="bg1"/>
                          </a:solidFill>
                        </a:rPr>
                        <a:t>一</a:t>
                      </a:r>
                      <a:r>
                        <a:rPr lang="en-US" altLang="zh-TW" dirty="0" smtClean="0">
                          <a:solidFill>
                            <a:schemeClr val="bg1"/>
                          </a:solidFill>
                        </a:rPr>
                        <a:t>)</a:t>
                      </a:r>
                      <a:endParaRPr lang="zh-TW" altLang="en-US" dirty="0" smtClean="0">
                        <a:solidFill>
                          <a:schemeClr val="bg1"/>
                        </a:solidFill>
                      </a:endParaRPr>
                    </a:p>
                  </a:txBody>
                  <a:tcPr>
                    <a:noFill/>
                  </a:tcPr>
                </a:tc>
              </a:tr>
              <a:tr h="444332">
                <a:tc>
                  <a:txBody>
                    <a:bodyPr/>
                    <a:lstStyle/>
                    <a:p>
                      <a:pPr algn="ctr"/>
                      <a:r>
                        <a:rPr lang="zh-TW" altLang="en-US" dirty="0" smtClean="0">
                          <a:solidFill>
                            <a:schemeClr val="bg1"/>
                          </a:solidFill>
                        </a:rPr>
                        <a:t>四年級</a:t>
                      </a:r>
                      <a:endParaRPr lang="zh-TW" altLang="en-US" dirty="0">
                        <a:solidFill>
                          <a:schemeClr val="bg1"/>
                        </a:solidFill>
                      </a:endParaRPr>
                    </a:p>
                  </a:txBody>
                  <a:tcPr>
                    <a:noFill/>
                  </a:tcPr>
                </a:tc>
                <a:tc>
                  <a:txBody>
                    <a:bodyPr/>
                    <a:lstStyle/>
                    <a:p>
                      <a:pPr algn="ctr"/>
                      <a:r>
                        <a:rPr lang="en-US" altLang="zh-TW" dirty="0" smtClean="0">
                          <a:solidFill>
                            <a:schemeClr val="bg1"/>
                          </a:solidFill>
                        </a:rPr>
                        <a:t>10/1(</a:t>
                      </a:r>
                      <a:r>
                        <a:rPr lang="zh-TW" altLang="en-US" dirty="0" smtClean="0">
                          <a:solidFill>
                            <a:schemeClr val="bg1"/>
                          </a:solidFill>
                        </a:rPr>
                        <a:t>二</a:t>
                      </a:r>
                      <a:r>
                        <a:rPr lang="en-US" altLang="zh-TW" dirty="0" smtClean="0">
                          <a:solidFill>
                            <a:schemeClr val="bg1"/>
                          </a:solidFill>
                        </a:rPr>
                        <a:t>)</a:t>
                      </a:r>
                      <a:endParaRPr lang="zh-TW" altLang="en-US" dirty="0">
                        <a:solidFill>
                          <a:schemeClr val="bg1"/>
                        </a:solidFill>
                      </a:endParaRPr>
                    </a:p>
                  </a:txBody>
                  <a:tcPr>
                    <a:noFill/>
                  </a:tcPr>
                </a:tc>
                <a:tc>
                  <a:txBody>
                    <a:bodyPr/>
                    <a:lstStyle/>
                    <a:p>
                      <a:pPr algn="ctr"/>
                      <a:r>
                        <a:rPr lang="en-US" altLang="zh-TW" dirty="0" smtClean="0">
                          <a:solidFill>
                            <a:schemeClr val="bg1"/>
                          </a:solidFill>
                        </a:rPr>
                        <a:t>10/15(</a:t>
                      </a:r>
                      <a:r>
                        <a:rPr lang="zh-TW" altLang="en-US" dirty="0" smtClean="0">
                          <a:solidFill>
                            <a:schemeClr val="bg1"/>
                          </a:solidFill>
                        </a:rPr>
                        <a:t>二</a:t>
                      </a:r>
                      <a:r>
                        <a:rPr lang="en-US" altLang="zh-TW" dirty="0" smtClean="0">
                          <a:solidFill>
                            <a:schemeClr val="bg1"/>
                          </a:solidFill>
                        </a:rPr>
                        <a:t>)</a:t>
                      </a:r>
                      <a:endParaRPr lang="zh-TW" altLang="en-US" dirty="0">
                        <a:solidFill>
                          <a:schemeClr val="bg1"/>
                        </a:solidFill>
                      </a:endParaRPr>
                    </a:p>
                  </a:txBody>
                  <a:tcPr>
                    <a:noFill/>
                  </a:tcPr>
                </a:tc>
                <a:tc>
                  <a:txBody>
                    <a:bodyPr/>
                    <a:lstStyle/>
                    <a:p>
                      <a:pPr algn="ctr"/>
                      <a:r>
                        <a:rPr lang="en-US" altLang="zh-TW" dirty="0" smtClean="0">
                          <a:solidFill>
                            <a:schemeClr val="bg1"/>
                          </a:solidFill>
                        </a:rPr>
                        <a:t>12/31(</a:t>
                      </a:r>
                      <a:r>
                        <a:rPr lang="zh-TW" altLang="en-US" dirty="0" smtClean="0">
                          <a:solidFill>
                            <a:schemeClr val="bg1"/>
                          </a:solidFill>
                        </a:rPr>
                        <a:t>二</a:t>
                      </a:r>
                      <a:r>
                        <a:rPr lang="en-US" altLang="zh-TW" dirty="0" smtClean="0">
                          <a:solidFill>
                            <a:schemeClr val="bg1"/>
                          </a:solidFill>
                        </a:rPr>
                        <a:t>)</a:t>
                      </a:r>
                      <a:endParaRPr lang="zh-TW" altLang="en-US" dirty="0">
                        <a:solidFill>
                          <a:schemeClr val="bg1"/>
                        </a:solidFill>
                      </a:endParaRPr>
                    </a:p>
                  </a:txBody>
                  <a:tcPr>
                    <a:noFill/>
                  </a:tcPr>
                </a:tc>
                <a:tc>
                  <a:txBody>
                    <a:bodyPr/>
                    <a:lstStyle/>
                    <a:p>
                      <a:pPr algn="ctr"/>
                      <a:r>
                        <a:rPr lang="en-US" altLang="zh-TW" dirty="0" smtClean="0">
                          <a:solidFill>
                            <a:schemeClr val="bg1"/>
                          </a:solidFill>
                        </a:rPr>
                        <a:t>1/7(</a:t>
                      </a:r>
                      <a:r>
                        <a:rPr lang="zh-TW" altLang="en-US" dirty="0" smtClean="0">
                          <a:solidFill>
                            <a:schemeClr val="bg1"/>
                          </a:solidFill>
                        </a:rPr>
                        <a:t>二</a:t>
                      </a:r>
                      <a:r>
                        <a:rPr lang="en-US" altLang="zh-TW" dirty="0" smtClean="0">
                          <a:solidFill>
                            <a:schemeClr val="bg1"/>
                          </a:solidFill>
                        </a:rPr>
                        <a:t>)</a:t>
                      </a:r>
                      <a:endParaRPr lang="zh-TW" altLang="en-US" dirty="0">
                        <a:solidFill>
                          <a:schemeClr val="bg1"/>
                        </a:solidFill>
                      </a:endParaRPr>
                    </a:p>
                  </a:txBody>
                  <a:tcPr>
                    <a:noFill/>
                  </a:tcPr>
                </a:tc>
              </a:tr>
              <a:tr h="444332">
                <a:tc>
                  <a:txBody>
                    <a:bodyPr/>
                    <a:lstStyle/>
                    <a:p>
                      <a:pPr algn="ctr"/>
                      <a:r>
                        <a:rPr lang="zh-TW" altLang="en-US" dirty="0" smtClean="0">
                          <a:solidFill>
                            <a:schemeClr val="bg1"/>
                          </a:solidFill>
                        </a:rPr>
                        <a:t>五年級</a:t>
                      </a:r>
                      <a:endParaRPr lang="zh-TW" altLang="en-US" dirty="0">
                        <a:solidFill>
                          <a:schemeClr val="bg1"/>
                        </a:solidFill>
                      </a:endParaRPr>
                    </a:p>
                  </a:txBody>
                  <a:tcPr>
                    <a:noFill/>
                  </a:tcPr>
                </a:tc>
                <a:tc>
                  <a:txBody>
                    <a:bodyPr/>
                    <a:lstStyle/>
                    <a:p>
                      <a:pPr algn="ctr"/>
                      <a:r>
                        <a:rPr lang="en-US" altLang="zh-TW" dirty="0" smtClean="0">
                          <a:solidFill>
                            <a:schemeClr val="bg1"/>
                          </a:solidFill>
                        </a:rPr>
                        <a:t>10/3(</a:t>
                      </a:r>
                      <a:r>
                        <a:rPr lang="zh-TW" altLang="en-US" dirty="0" smtClean="0">
                          <a:solidFill>
                            <a:schemeClr val="bg1"/>
                          </a:solidFill>
                        </a:rPr>
                        <a:t>四</a:t>
                      </a:r>
                      <a:r>
                        <a:rPr lang="en-US" altLang="zh-TW" dirty="0" smtClean="0">
                          <a:solidFill>
                            <a:schemeClr val="bg1"/>
                          </a:solidFill>
                        </a:rPr>
                        <a:t>)</a:t>
                      </a:r>
                      <a:endParaRPr lang="zh-TW" altLang="en-US" dirty="0">
                        <a:solidFill>
                          <a:schemeClr val="bg1"/>
                        </a:solidFill>
                      </a:endParaRPr>
                    </a:p>
                  </a:txBody>
                  <a:tcPr>
                    <a:noFill/>
                  </a:tcPr>
                </a:tc>
                <a:tc>
                  <a:txBody>
                    <a:bodyPr/>
                    <a:lstStyle/>
                    <a:p>
                      <a:pPr algn="ctr"/>
                      <a:r>
                        <a:rPr lang="en-US" altLang="zh-TW" dirty="0" smtClean="0">
                          <a:solidFill>
                            <a:schemeClr val="bg1"/>
                          </a:solidFill>
                        </a:rPr>
                        <a:t>10/17(</a:t>
                      </a:r>
                      <a:r>
                        <a:rPr lang="zh-TW" altLang="en-US" dirty="0" smtClean="0">
                          <a:solidFill>
                            <a:schemeClr val="bg1"/>
                          </a:solidFill>
                        </a:rPr>
                        <a:t>四</a:t>
                      </a:r>
                      <a:r>
                        <a:rPr lang="en-US" altLang="zh-TW" dirty="0" smtClean="0">
                          <a:solidFill>
                            <a:schemeClr val="bg1"/>
                          </a:solidFill>
                        </a:rPr>
                        <a:t>)</a:t>
                      </a:r>
                      <a:endParaRPr lang="zh-TW" altLang="en-US" dirty="0">
                        <a:solidFill>
                          <a:schemeClr val="bg1"/>
                        </a:solidFill>
                      </a:endParaRPr>
                    </a:p>
                  </a:txBody>
                  <a:tcPr>
                    <a:noFill/>
                  </a:tcPr>
                </a:tc>
                <a:tc>
                  <a:txBody>
                    <a:bodyPr/>
                    <a:lstStyle/>
                    <a:p>
                      <a:pPr algn="ctr"/>
                      <a:r>
                        <a:rPr lang="en-US" altLang="zh-TW" dirty="0" smtClean="0">
                          <a:solidFill>
                            <a:schemeClr val="bg1"/>
                          </a:solidFill>
                        </a:rPr>
                        <a:t>1/2(</a:t>
                      </a:r>
                      <a:r>
                        <a:rPr lang="zh-TW" altLang="en-US" dirty="0" smtClean="0">
                          <a:solidFill>
                            <a:schemeClr val="bg1"/>
                          </a:solidFill>
                        </a:rPr>
                        <a:t>四</a:t>
                      </a:r>
                      <a:r>
                        <a:rPr lang="en-US" altLang="zh-TW" dirty="0" smtClean="0">
                          <a:solidFill>
                            <a:schemeClr val="bg1"/>
                          </a:solidFill>
                        </a:rPr>
                        <a:t>)</a:t>
                      </a:r>
                      <a:endParaRPr lang="zh-TW" altLang="en-US" dirty="0">
                        <a:solidFill>
                          <a:schemeClr val="bg1"/>
                        </a:solidFill>
                      </a:endParaRPr>
                    </a:p>
                  </a:txBody>
                  <a:tcPr>
                    <a:noFill/>
                  </a:tcPr>
                </a:tc>
                <a:tc>
                  <a:txBody>
                    <a:bodyPr/>
                    <a:lstStyle/>
                    <a:p>
                      <a:pPr algn="ctr"/>
                      <a:r>
                        <a:rPr lang="en-US" altLang="zh-TW" dirty="0" smtClean="0">
                          <a:solidFill>
                            <a:schemeClr val="bg1"/>
                          </a:solidFill>
                        </a:rPr>
                        <a:t>1/9(</a:t>
                      </a:r>
                      <a:r>
                        <a:rPr lang="zh-TW" altLang="en-US" dirty="0" smtClean="0">
                          <a:solidFill>
                            <a:schemeClr val="bg1"/>
                          </a:solidFill>
                        </a:rPr>
                        <a:t>四</a:t>
                      </a:r>
                      <a:r>
                        <a:rPr lang="en-US" altLang="zh-TW" dirty="0" smtClean="0">
                          <a:solidFill>
                            <a:schemeClr val="bg1"/>
                          </a:solidFill>
                        </a:rPr>
                        <a:t>)</a:t>
                      </a:r>
                      <a:endParaRPr lang="zh-TW" altLang="en-US" dirty="0">
                        <a:solidFill>
                          <a:schemeClr val="bg1"/>
                        </a:solidFill>
                      </a:endParaRPr>
                    </a:p>
                  </a:txBody>
                  <a:tcPr>
                    <a:noFill/>
                  </a:tcPr>
                </a:tc>
              </a:tr>
              <a:tr h="444332">
                <a:tc>
                  <a:txBody>
                    <a:bodyPr/>
                    <a:lstStyle/>
                    <a:p>
                      <a:pPr algn="ctr"/>
                      <a:r>
                        <a:rPr lang="zh-TW" altLang="en-US" dirty="0" smtClean="0">
                          <a:solidFill>
                            <a:schemeClr val="bg1"/>
                          </a:solidFill>
                        </a:rPr>
                        <a:t>六年級</a:t>
                      </a:r>
                      <a:endParaRPr lang="zh-TW" altLang="en-US" dirty="0">
                        <a:solidFill>
                          <a:schemeClr val="bg1"/>
                        </a:solidFill>
                      </a:endParaRPr>
                    </a:p>
                  </a:txBody>
                  <a:tcPr>
                    <a:noFill/>
                  </a:tcPr>
                </a:tc>
                <a:tc>
                  <a:txBody>
                    <a:bodyPr/>
                    <a:lstStyle/>
                    <a:p>
                      <a:pPr algn="ctr"/>
                      <a:r>
                        <a:rPr lang="en-US" altLang="zh-TW" dirty="0" smtClean="0">
                          <a:solidFill>
                            <a:schemeClr val="bg1"/>
                          </a:solidFill>
                        </a:rPr>
                        <a:t>10/4(</a:t>
                      </a:r>
                      <a:r>
                        <a:rPr lang="zh-TW" altLang="en-US" dirty="0" smtClean="0">
                          <a:solidFill>
                            <a:schemeClr val="bg1"/>
                          </a:solidFill>
                        </a:rPr>
                        <a:t>五</a:t>
                      </a:r>
                      <a:r>
                        <a:rPr lang="en-US" altLang="zh-TW" dirty="0" smtClean="0">
                          <a:solidFill>
                            <a:schemeClr val="bg1"/>
                          </a:solidFill>
                        </a:rPr>
                        <a:t>)</a:t>
                      </a:r>
                      <a:endParaRPr lang="zh-TW" altLang="en-US" dirty="0">
                        <a:solidFill>
                          <a:schemeClr val="bg1"/>
                        </a:solidFill>
                      </a:endParaRPr>
                    </a:p>
                  </a:txBody>
                  <a:tcPr>
                    <a:noFill/>
                  </a:tcPr>
                </a:tc>
                <a:tc>
                  <a:txBody>
                    <a:bodyPr/>
                    <a:lstStyle/>
                    <a:p>
                      <a:pPr algn="ctr"/>
                      <a:r>
                        <a:rPr lang="en-US" altLang="zh-TW" dirty="0" smtClean="0">
                          <a:solidFill>
                            <a:schemeClr val="bg1"/>
                          </a:solidFill>
                        </a:rPr>
                        <a:t>10/18(</a:t>
                      </a:r>
                      <a:r>
                        <a:rPr lang="zh-TW" altLang="en-US" dirty="0" smtClean="0">
                          <a:solidFill>
                            <a:schemeClr val="bg1"/>
                          </a:solidFill>
                        </a:rPr>
                        <a:t>五</a:t>
                      </a:r>
                      <a:r>
                        <a:rPr lang="en-US" altLang="zh-TW" dirty="0" smtClean="0">
                          <a:solidFill>
                            <a:schemeClr val="bg1"/>
                          </a:solidFill>
                        </a:rPr>
                        <a:t>)</a:t>
                      </a:r>
                      <a:endParaRPr lang="zh-TW" altLang="en-US" dirty="0">
                        <a:solidFill>
                          <a:schemeClr val="bg1"/>
                        </a:solidFill>
                      </a:endParaRPr>
                    </a:p>
                  </a:txBody>
                  <a:tcPr>
                    <a:noFill/>
                  </a:tcPr>
                </a:tc>
                <a:tc>
                  <a:txBody>
                    <a:bodyPr/>
                    <a:lstStyle/>
                    <a:p>
                      <a:pPr algn="ctr"/>
                      <a:r>
                        <a:rPr lang="en-US" altLang="zh-TW" dirty="0" smtClean="0">
                          <a:solidFill>
                            <a:schemeClr val="bg1"/>
                          </a:solidFill>
                        </a:rPr>
                        <a:t>1/3(</a:t>
                      </a:r>
                      <a:r>
                        <a:rPr lang="zh-TW" altLang="en-US" dirty="0" smtClean="0">
                          <a:solidFill>
                            <a:schemeClr val="bg1"/>
                          </a:solidFill>
                        </a:rPr>
                        <a:t>五</a:t>
                      </a:r>
                      <a:r>
                        <a:rPr lang="en-US" altLang="zh-TW" dirty="0" smtClean="0">
                          <a:solidFill>
                            <a:schemeClr val="bg1"/>
                          </a:solidFill>
                        </a:rPr>
                        <a:t>)</a:t>
                      </a:r>
                      <a:endParaRPr lang="zh-TW" altLang="en-US" dirty="0">
                        <a:solidFill>
                          <a:schemeClr val="bg1"/>
                        </a:solidFill>
                      </a:endParaRPr>
                    </a:p>
                  </a:txBody>
                  <a:tcPr>
                    <a:noFill/>
                  </a:tcPr>
                </a:tc>
                <a:tc>
                  <a:txBody>
                    <a:bodyPr/>
                    <a:lstStyle/>
                    <a:p>
                      <a:pPr algn="ctr"/>
                      <a:r>
                        <a:rPr lang="en-US" altLang="zh-TW" dirty="0" smtClean="0">
                          <a:solidFill>
                            <a:schemeClr val="bg1"/>
                          </a:solidFill>
                        </a:rPr>
                        <a:t>1/10(</a:t>
                      </a:r>
                      <a:r>
                        <a:rPr lang="zh-TW" altLang="en-US" dirty="0" smtClean="0">
                          <a:solidFill>
                            <a:schemeClr val="bg1"/>
                          </a:solidFill>
                        </a:rPr>
                        <a:t>五</a:t>
                      </a:r>
                      <a:r>
                        <a:rPr lang="en-US" altLang="zh-TW" dirty="0" smtClean="0">
                          <a:solidFill>
                            <a:schemeClr val="bg1"/>
                          </a:solidFill>
                        </a:rPr>
                        <a:t>)</a:t>
                      </a:r>
                      <a:endParaRPr lang="zh-TW" altLang="en-US" dirty="0">
                        <a:solidFill>
                          <a:schemeClr val="bg1"/>
                        </a:solidFill>
                      </a:endParaRPr>
                    </a:p>
                  </a:txBody>
                  <a:tcPr>
                    <a:noFill/>
                  </a:tcPr>
                </a:tc>
              </a:tr>
            </a:tbl>
          </a:graphicData>
        </a:graphic>
      </p:graphicFrame>
    </p:spTree>
    <p:extLst>
      <p:ext uri="{BB962C8B-B14F-4D97-AF65-F5344CB8AC3E}">
        <p14:creationId xmlns:p14="http://schemas.microsoft.com/office/powerpoint/2010/main" val="413552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2148439"/>
            <a:ext cx="7704856" cy="2431435"/>
          </a:xfrm>
          <a:prstGeom prst="rect">
            <a:avLst/>
          </a:prstGeom>
        </p:spPr>
        <p:txBody>
          <a:bodyPr wrap="square">
            <a:spAutoFit/>
          </a:bodyPr>
          <a:lstStyle/>
          <a:p>
            <a:pPr marL="342900" indent="-342900">
              <a:buFont typeface="Wingdings" panose="05000000000000000000" pitchFamily="2" charset="2"/>
              <a:buChar char="Ø"/>
            </a:pPr>
            <a:r>
              <a:rPr lang="zh-TW" altLang="en-US" sz="3200" dirty="0" smtClean="0">
                <a:solidFill>
                  <a:schemeClr val="bg1"/>
                </a:solidFill>
                <a:latin typeface="書法家中楷體" panose="02010609010101010101" pitchFamily="49" charset="-120"/>
                <a:ea typeface="書法家中楷體" panose="02010609010101010101" pitchFamily="49" charset="-120"/>
              </a:rPr>
              <a:t>語文競賽指導老師</a:t>
            </a:r>
            <a:endParaRPr lang="en-US" altLang="zh-TW" sz="3200" dirty="0" smtClean="0">
              <a:solidFill>
                <a:schemeClr val="bg1"/>
              </a:solidFill>
              <a:latin typeface="書法家中楷體" panose="02010609010101010101" pitchFamily="49" charset="-120"/>
              <a:ea typeface="書法家中楷體" panose="02010609010101010101" pitchFamily="49" charset="-120"/>
            </a:endParaRPr>
          </a:p>
          <a:p>
            <a:r>
              <a:rPr lang="zh-TW" altLang="en-US" sz="3200" dirty="0" smtClean="0">
                <a:solidFill>
                  <a:schemeClr val="bg1"/>
                </a:solidFill>
                <a:latin typeface="書法家中楷體" panose="02010609010101010101" pitchFamily="49" charset="-120"/>
                <a:ea typeface="書法家中楷體" panose="02010609010101010101" pitchFamily="49" charset="-120"/>
              </a:rPr>
              <a:t>    </a:t>
            </a:r>
            <a:r>
              <a:rPr lang="zh-TW" altLang="en-US" sz="3200" dirty="0" smtClean="0">
                <a:solidFill>
                  <a:srgbClr val="FFFF00"/>
                </a:solidFill>
                <a:latin typeface="書法家中楷體" panose="02010609010101010101" pitchFamily="49" charset="-120"/>
                <a:ea typeface="書法家中楷體" panose="02010609010101010101" pitchFamily="49" charset="-120"/>
              </a:rPr>
              <a:t>兩人一組，每三年輪一次</a:t>
            </a:r>
            <a:endParaRPr lang="en-US" altLang="zh-TW" sz="3200" dirty="0" smtClean="0">
              <a:solidFill>
                <a:srgbClr val="FFFF00"/>
              </a:solidFill>
              <a:latin typeface="書法家中楷體" panose="02010609010101010101" pitchFamily="49" charset="-120"/>
              <a:ea typeface="書法家中楷體" panose="02010609010101010101" pitchFamily="49" charset="-120"/>
            </a:endParaRPr>
          </a:p>
          <a:p>
            <a:endParaRPr lang="en-US" altLang="zh-TW" sz="3200" dirty="0" smtClean="0">
              <a:solidFill>
                <a:schemeClr val="bg1"/>
              </a:solidFill>
              <a:latin typeface="書法家中楷體" panose="02010609010101010101" pitchFamily="49" charset="-120"/>
              <a:ea typeface="書法家中楷體" panose="02010609010101010101" pitchFamily="49" charset="-120"/>
            </a:endParaRPr>
          </a:p>
          <a:p>
            <a:pPr marL="342900" indent="-342900">
              <a:buFont typeface="Wingdings" panose="05000000000000000000" pitchFamily="2" charset="2"/>
              <a:buChar char="Ø"/>
            </a:pPr>
            <a:r>
              <a:rPr lang="zh-TW" altLang="en-US" sz="3200" dirty="0" smtClean="0">
                <a:solidFill>
                  <a:schemeClr val="bg1"/>
                </a:solidFill>
                <a:latin typeface="書法家中楷體" panose="02010609010101010101" pitchFamily="49" charset="-120"/>
                <a:ea typeface="書法家中楷體" panose="02010609010101010101" pitchFamily="49" charset="-120"/>
              </a:rPr>
              <a:t>科展指導老</a:t>
            </a:r>
            <a:r>
              <a:rPr lang="zh-TW" altLang="en-US" sz="3200" dirty="0">
                <a:solidFill>
                  <a:schemeClr val="bg1"/>
                </a:solidFill>
                <a:latin typeface="書法家中楷體" panose="02010609010101010101" pitchFamily="49" charset="-120"/>
                <a:ea typeface="書法家中楷體" panose="02010609010101010101" pitchFamily="49" charset="-120"/>
              </a:rPr>
              <a:t>師</a:t>
            </a:r>
            <a:endParaRPr lang="en-US" altLang="zh-TW" sz="3200" dirty="0" smtClean="0">
              <a:solidFill>
                <a:schemeClr val="bg1"/>
              </a:solidFill>
              <a:latin typeface="書法家中楷體" panose="02010609010101010101" pitchFamily="49" charset="-120"/>
              <a:ea typeface="書法家中楷體" panose="02010609010101010101" pitchFamily="49" charset="-120"/>
            </a:endParaRPr>
          </a:p>
          <a:p>
            <a:pPr marL="342900" indent="-342900">
              <a:buFont typeface="Wingdings" panose="05000000000000000000" pitchFamily="2" charset="2"/>
              <a:buChar char="Ø"/>
            </a:pPr>
            <a:endParaRPr lang="zh-TW" altLang="zh-TW" sz="2400" dirty="0">
              <a:solidFill>
                <a:schemeClr val="bg1"/>
              </a:solidFill>
              <a:latin typeface="書法家中楷體" panose="02010609010101010101" pitchFamily="49" charset="-120"/>
              <a:ea typeface="書法家中楷體" panose="02010609010101010101" pitchFamily="49" charset="-120"/>
            </a:endParaRPr>
          </a:p>
        </p:txBody>
      </p:sp>
      <p:sp>
        <p:nvSpPr>
          <p:cNvPr id="3" name="文字方塊 2"/>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值日生：歐文銘</a:t>
            </a:r>
          </a:p>
        </p:txBody>
      </p:sp>
      <p:sp>
        <p:nvSpPr>
          <p:cNvPr id="4" name="矩形 3"/>
          <p:cNvSpPr/>
          <p:nvPr/>
        </p:nvSpPr>
        <p:spPr>
          <a:xfrm rot="20354695">
            <a:off x="1057415" y="399417"/>
            <a:ext cx="1488286" cy="1569660"/>
          </a:xfrm>
          <a:prstGeom prst="rect">
            <a:avLst/>
          </a:prstGeom>
          <a:noFill/>
        </p:spPr>
        <p:txBody>
          <a:bodyPr wrap="square" lIns="91440" tIns="45720" rIns="91440" bIns="45720">
            <a:spAutoFit/>
          </a:bodyPr>
          <a:lstStyle/>
          <a:p>
            <a:pPr algn="ctr"/>
            <a:r>
              <a:rPr lang="zh-TW" altLang="en-US" sz="9600" b="1" cap="none" spc="0" dirty="0" smtClean="0">
                <a:ln w="22225">
                  <a:solidFill>
                    <a:schemeClr val="accent2"/>
                  </a:solidFill>
                  <a:prstDash val="solid"/>
                </a:ln>
                <a:solidFill>
                  <a:schemeClr val="accent2">
                    <a:lumMod val="40000"/>
                    <a:lumOff val="60000"/>
                  </a:schemeClr>
                </a:solidFill>
                <a:effectLst/>
              </a:rPr>
              <a:t>徵</a:t>
            </a:r>
            <a:endParaRPr lang="zh-TW" altLang="en-US" sz="9600" b="1" cap="none" spc="0" dirty="0">
              <a:ln w="22225">
                <a:solidFill>
                  <a:schemeClr val="accent2"/>
                </a:solidFill>
                <a:prstDash val="solid"/>
              </a:ln>
              <a:solidFill>
                <a:schemeClr val="accent2">
                  <a:lumMod val="40000"/>
                  <a:lumOff val="60000"/>
                </a:schemeClr>
              </a:solidFill>
              <a:effectLst/>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707" y="3066473"/>
            <a:ext cx="1717701" cy="1895701"/>
          </a:xfrm>
          <a:prstGeom prst="rect">
            <a:avLst/>
          </a:prstGeom>
        </p:spPr>
      </p:pic>
    </p:spTree>
    <p:extLst>
      <p:ext uri="{BB962C8B-B14F-4D97-AF65-F5344CB8AC3E}">
        <p14:creationId xmlns:p14="http://schemas.microsoft.com/office/powerpoint/2010/main" val="790260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27534"/>
            <a:ext cx="7704856" cy="3416320"/>
          </a:xfrm>
          <a:prstGeom prst="rect">
            <a:avLst/>
          </a:prstGeom>
        </p:spPr>
        <p:txBody>
          <a:bodyPr wrap="square">
            <a:spAutoFit/>
          </a:bodyPr>
          <a:lstStyle/>
          <a:p>
            <a:pPr marL="268288" indent="-268288">
              <a:buFont typeface="Wingdings" panose="05000000000000000000" pitchFamily="2" charset="2"/>
              <a:buChar char="Ø"/>
            </a:pPr>
            <a:r>
              <a:rPr lang="zh-TW" altLang="en-US" sz="2400" dirty="0">
                <a:solidFill>
                  <a:schemeClr val="bg1"/>
                </a:solidFill>
                <a:latin typeface="書法家中楷體" panose="02010609010101010101" pitchFamily="49" charset="-120"/>
                <a:ea typeface="書法家中楷體" panose="02010609010101010101" pitchFamily="49" charset="-120"/>
              </a:rPr>
              <a:t>假單填寫：</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a:defRPr/>
            </a:pPr>
            <a:r>
              <a:rPr lang="zh-TW" altLang="en-US" sz="2400" dirty="0">
                <a:solidFill>
                  <a:schemeClr val="bg1"/>
                </a:solidFill>
                <a:latin typeface="書法家中楷體" panose="02010609010101010101" pitchFamily="49" charset="-120"/>
                <a:ea typeface="書法家中楷體" panose="02010609010101010101" pitchFamily="49" charset="-120"/>
              </a:rPr>
              <a:t> （</a:t>
            </a:r>
            <a:r>
              <a:rPr lang="zh-TW" altLang="en-US" sz="2400" dirty="0" smtClean="0">
                <a:solidFill>
                  <a:schemeClr val="bg1"/>
                </a:solidFill>
                <a:latin typeface="書法家中楷體" panose="02010609010101010101" pitchFamily="49" charset="-120"/>
                <a:ea typeface="書法家中楷體" panose="02010609010101010101" pitchFamily="49" charset="-120"/>
              </a:rPr>
              <a:t>一）兼</a:t>
            </a:r>
            <a:r>
              <a:rPr lang="zh-TW" altLang="en-US" sz="2400" dirty="0">
                <a:solidFill>
                  <a:schemeClr val="bg1"/>
                </a:solidFill>
                <a:latin typeface="書法家中楷體" panose="02010609010101010101" pitchFamily="49" charset="-120"/>
                <a:ea typeface="書法家中楷體" panose="02010609010101010101" pitchFamily="49" charset="-120"/>
              </a:rPr>
              <a:t>行政職教師：</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indent="990600">
              <a:defRPr/>
            </a:pPr>
            <a:r>
              <a:rPr lang="zh-TW" altLang="en-US" sz="2400" dirty="0">
                <a:solidFill>
                  <a:schemeClr val="bg1"/>
                </a:solidFill>
                <a:latin typeface="書法家中楷體" panose="02010609010101010101" pitchFamily="49" charset="-120"/>
                <a:ea typeface="書法家中楷體" panose="02010609010101010101" pitchFamily="49" charset="-120"/>
              </a:rPr>
              <a:t> </a:t>
            </a:r>
            <a:r>
              <a:rPr lang="zh-TW" altLang="en-US" sz="2400" dirty="0" smtClean="0">
                <a:solidFill>
                  <a:schemeClr val="bg1"/>
                </a:solidFill>
                <a:latin typeface="書法家中楷體" panose="02010609010101010101" pitchFamily="49" charset="-120"/>
                <a:ea typeface="書法家中楷體" panose="02010609010101010101" pitchFamily="49" charset="-120"/>
              </a:rPr>
              <a:t>職務</a:t>
            </a:r>
            <a:r>
              <a:rPr lang="zh-TW" altLang="en-US" sz="2400" dirty="0">
                <a:solidFill>
                  <a:schemeClr val="bg1"/>
                </a:solidFill>
                <a:latin typeface="書法家中楷體" panose="02010609010101010101" pitchFamily="49" charset="-120"/>
                <a:ea typeface="書法家中楷體" panose="02010609010101010101" pitchFamily="49" charset="-120"/>
              </a:rPr>
              <a:t>代理→單位主管→教學組→校長</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a:defRPr/>
            </a:pPr>
            <a:r>
              <a:rPr lang="zh-TW" altLang="en-US" sz="2400" dirty="0">
                <a:solidFill>
                  <a:schemeClr val="bg1"/>
                </a:solidFill>
                <a:latin typeface="書法家中楷體" panose="02010609010101010101" pitchFamily="49" charset="-120"/>
                <a:ea typeface="書法家中楷體" panose="02010609010101010101" pitchFamily="49" charset="-120"/>
              </a:rPr>
              <a:t> （</a:t>
            </a:r>
            <a:r>
              <a:rPr lang="zh-TW" altLang="en-US" sz="2400" dirty="0" smtClean="0">
                <a:solidFill>
                  <a:schemeClr val="bg1"/>
                </a:solidFill>
                <a:latin typeface="書法家中楷體" panose="02010609010101010101" pitchFamily="49" charset="-120"/>
                <a:ea typeface="書法家中楷體" panose="02010609010101010101" pitchFamily="49" charset="-120"/>
              </a:rPr>
              <a:t>二</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en-US" sz="2400" dirty="0" smtClean="0">
                <a:solidFill>
                  <a:schemeClr val="bg1"/>
                </a:solidFill>
                <a:latin typeface="書法家中楷體" panose="02010609010101010101" pitchFamily="49" charset="-120"/>
                <a:ea typeface="書法家中楷體" panose="02010609010101010101" pitchFamily="49" charset="-120"/>
              </a:rPr>
              <a:t>導師</a:t>
            </a:r>
            <a:r>
              <a:rPr lang="zh-TW" altLang="en-US" sz="2400" dirty="0">
                <a:solidFill>
                  <a:schemeClr val="bg1"/>
                </a:solidFill>
                <a:latin typeface="書法家中楷體" panose="02010609010101010101" pitchFamily="49" charset="-120"/>
                <a:ea typeface="書法家中楷體" panose="02010609010101010101" pitchFamily="49" charset="-120"/>
              </a:rPr>
              <a:t>及科任教師：</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indent="990600">
              <a:defRPr/>
            </a:pPr>
            <a:r>
              <a:rPr lang="zh-TW" altLang="en-US" sz="2400" dirty="0" smtClean="0">
                <a:solidFill>
                  <a:schemeClr val="bg1"/>
                </a:solidFill>
                <a:latin typeface="書法家中楷體" panose="02010609010101010101" pitchFamily="49" charset="-120"/>
                <a:ea typeface="書法家中楷體" panose="02010609010101010101" pitchFamily="49" charset="-120"/>
              </a:rPr>
              <a:t>單位主管（教務主任</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en-US" sz="2400" dirty="0">
                <a:solidFill>
                  <a:schemeClr val="bg1"/>
                </a:solidFill>
                <a:latin typeface="書法家中楷體" panose="02010609010101010101" pitchFamily="49" charset="-120"/>
                <a:ea typeface="書法家中楷體" panose="02010609010101010101" pitchFamily="49" charset="-120"/>
              </a:rPr>
              <a:t>教學組→校長</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r>
              <a:rPr lang="zh-TW" altLang="en-US" sz="2400" dirty="0">
                <a:solidFill>
                  <a:schemeClr val="bg1"/>
                </a:solidFill>
                <a:latin typeface="書法家中楷體" panose="02010609010101010101" pitchFamily="49" charset="-120"/>
                <a:ea typeface="書法家中楷體" panose="02010609010101010101" pitchFamily="49" charset="-120"/>
              </a:rPr>
              <a:t>備註：</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r>
              <a:rPr lang="zh-TW" altLang="en-US" sz="2400" dirty="0">
                <a:solidFill>
                  <a:schemeClr val="bg1"/>
                </a:solidFill>
                <a:latin typeface="書法家中楷體" panose="02010609010101010101" pitchFamily="49" charset="-120"/>
                <a:ea typeface="書法家中楷體" panose="02010609010101010101" pitchFamily="49" charset="-120"/>
              </a:rPr>
              <a:t>    </a:t>
            </a:r>
            <a:r>
              <a:rPr lang="en-US" altLang="zh-TW" sz="2400" dirty="0">
                <a:solidFill>
                  <a:schemeClr val="bg1"/>
                </a:solidFill>
                <a:latin typeface="書法家中楷體" panose="02010609010101010101" pitchFamily="49" charset="-120"/>
                <a:ea typeface="書法家中楷體" panose="02010609010101010101" pitchFamily="49" charset="-120"/>
              </a:rPr>
              <a:t>1.</a:t>
            </a:r>
            <a:r>
              <a:rPr lang="zh-TW" altLang="en-US" sz="2400" dirty="0">
                <a:solidFill>
                  <a:schemeClr val="bg1"/>
                </a:solidFill>
                <a:latin typeface="書法家中楷體" panose="02010609010101010101" pitchFamily="49" charset="-120"/>
                <a:ea typeface="書法家中楷體" panose="02010609010101010101" pitchFamily="49" charset="-120"/>
              </a:rPr>
              <a:t>假日請假不用經過教學組</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r>
              <a:rPr lang="zh-TW" altLang="en-US" sz="2400" dirty="0">
                <a:solidFill>
                  <a:schemeClr val="bg1"/>
                </a:solidFill>
                <a:latin typeface="書法家中楷體" panose="02010609010101010101" pitchFamily="49" charset="-120"/>
                <a:ea typeface="書法家中楷體" panose="02010609010101010101" pitchFamily="49" charset="-120"/>
              </a:rPr>
              <a:t>    </a:t>
            </a:r>
            <a:r>
              <a:rPr lang="en-US" altLang="zh-TW" sz="2400" dirty="0">
                <a:solidFill>
                  <a:schemeClr val="bg1"/>
                </a:solidFill>
                <a:latin typeface="書法家中楷體" panose="02010609010101010101" pitchFamily="49" charset="-120"/>
                <a:ea typeface="書法家中楷體" panose="02010609010101010101" pitchFamily="49" charset="-120"/>
              </a:rPr>
              <a:t>2.</a:t>
            </a:r>
            <a:r>
              <a:rPr lang="zh-TW" altLang="en-US" sz="2400" dirty="0">
                <a:solidFill>
                  <a:schemeClr val="bg1"/>
                </a:solidFill>
                <a:latin typeface="書法家中楷體" panose="02010609010101010101" pitchFamily="49" charset="-120"/>
                <a:ea typeface="書法家中楷體" panose="02010609010101010101" pitchFamily="49" charset="-120"/>
              </a:rPr>
              <a:t>請假時數以「小時、半日、整日」計</a:t>
            </a:r>
          </a:p>
          <a:p>
            <a:endParaRPr lang="zh-TW" altLang="zh-TW" sz="2400" dirty="0">
              <a:solidFill>
                <a:schemeClr val="bg1"/>
              </a:solidFill>
              <a:latin typeface="書法家中楷體" panose="02010609010101010101" pitchFamily="49" charset="-120"/>
              <a:ea typeface="書法家中楷體" panose="02010609010101010101" pitchFamily="49" charset="-120"/>
            </a:endParaRPr>
          </a:p>
        </p:txBody>
      </p:sp>
      <p:sp>
        <p:nvSpPr>
          <p:cNvPr id="3" name="文字方塊 2"/>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值日生：歐文銘</a:t>
            </a:r>
          </a:p>
        </p:txBody>
      </p:sp>
    </p:spTree>
    <p:extLst>
      <p:ext uri="{BB962C8B-B14F-4D97-AF65-F5344CB8AC3E}">
        <p14:creationId xmlns:p14="http://schemas.microsoft.com/office/powerpoint/2010/main" val="206736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背景.jpg"/>
          <p:cNvPicPr>
            <a:picLocks noChangeAspect="1"/>
          </p:cNvPicPr>
          <p:nvPr/>
        </p:nvPicPr>
        <p:blipFill>
          <a:blip r:embed="rId2" cstate="print"/>
          <a:srcRect r="2304" b="7492"/>
          <a:stretch>
            <a:fillRect/>
          </a:stretch>
        </p:blipFill>
        <p:spPr>
          <a:xfrm>
            <a:off x="-36512" y="0"/>
            <a:ext cx="9180512" cy="5143500"/>
          </a:xfrm>
          <a:prstGeom prst="rect">
            <a:avLst/>
          </a:prstGeom>
        </p:spPr>
      </p:pic>
      <p:pic>
        <p:nvPicPr>
          <p:cNvPr id="6" name="图片 5" descr="黑板-空.png"/>
          <p:cNvPicPr>
            <a:picLocks noChangeAspect="1"/>
          </p:cNvPicPr>
          <p:nvPr/>
        </p:nvPicPr>
        <p:blipFill>
          <a:blip r:embed="rId3" cstate="print"/>
          <a:srcRect l="19395" t="4956" b="17785"/>
          <a:stretch>
            <a:fillRect/>
          </a:stretch>
        </p:blipFill>
        <p:spPr>
          <a:xfrm>
            <a:off x="269776" y="23895"/>
            <a:ext cx="8604449" cy="4580157"/>
          </a:xfrm>
          <a:prstGeom prst="rect">
            <a:avLst/>
          </a:prstGeom>
        </p:spPr>
      </p:pic>
      <p:pic>
        <p:nvPicPr>
          <p:cNvPr id="8" name="图片 7" descr="叶子.png"/>
          <p:cNvPicPr>
            <a:picLocks noChangeAspect="1"/>
          </p:cNvPicPr>
          <p:nvPr/>
        </p:nvPicPr>
        <p:blipFill>
          <a:blip r:embed="rId4" cstate="print"/>
          <a:srcRect l="54369" b="60821"/>
          <a:stretch>
            <a:fillRect/>
          </a:stretch>
        </p:blipFill>
        <p:spPr>
          <a:xfrm>
            <a:off x="6084168" y="0"/>
            <a:ext cx="3059832" cy="1707654"/>
          </a:xfrm>
          <a:prstGeom prst="rect">
            <a:avLst/>
          </a:prstGeom>
        </p:spPr>
      </p:pic>
      <p:pic>
        <p:nvPicPr>
          <p:cNvPr id="16" name="图片 15" descr="桌子.png"/>
          <p:cNvPicPr>
            <a:picLocks noChangeAspect="1"/>
          </p:cNvPicPr>
          <p:nvPr/>
        </p:nvPicPr>
        <p:blipFill>
          <a:blip r:embed="rId5" cstate="print"/>
          <a:srcRect t="80530" r="40938"/>
          <a:stretch>
            <a:fillRect/>
          </a:stretch>
        </p:blipFill>
        <p:spPr>
          <a:xfrm>
            <a:off x="-36512" y="4294870"/>
            <a:ext cx="3960440" cy="848630"/>
          </a:xfrm>
          <a:prstGeom prst="rect">
            <a:avLst/>
          </a:prstGeom>
        </p:spPr>
      </p:pic>
      <p:pic>
        <p:nvPicPr>
          <p:cNvPr id="17" name="图片 16" descr="粉笔画.png"/>
          <p:cNvPicPr>
            <a:picLocks noChangeAspect="1"/>
          </p:cNvPicPr>
          <p:nvPr/>
        </p:nvPicPr>
        <p:blipFill>
          <a:blip r:embed="rId6" cstate="print"/>
          <a:srcRect l="49934" t="39179" b="17915"/>
          <a:stretch>
            <a:fillRect/>
          </a:stretch>
        </p:blipFill>
        <p:spPr>
          <a:xfrm>
            <a:off x="5184068" y="2537826"/>
            <a:ext cx="3357242" cy="1870128"/>
          </a:xfrm>
          <a:prstGeom prst="rect">
            <a:avLst/>
          </a:prstGeom>
        </p:spPr>
      </p:pic>
      <p:pic>
        <p:nvPicPr>
          <p:cNvPr id="12" name="图片 11" descr="书本.png"/>
          <p:cNvPicPr>
            <a:picLocks noChangeAspect="1"/>
          </p:cNvPicPr>
          <p:nvPr/>
        </p:nvPicPr>
        <p:blipFill>
          <a:blip r:embed="rId7" cstate="print"/>
          <a:stretch>
            <a:fillRect/>
          </a:stretch>
        </p:blipFill>
        <p:spPr>
          <a:xfrm>
            <a:off x="431540" y="4011910"/>
            <a:ext cx="1053034" cy="900000"/>
          </a:xfrm>
          <a:prstGeom prst="rect">
            <a:avLst/>
          </a:prstGeom>
        </p:spPr>
      </p:pic>
      <p:pic>
        <p:nvPicPr>
          <p:cNvPr id="15" name="图片 14" descr="钟.PNG"/>
          <p:cNvPicPr>
            <a:picLocks noChangeAspect="1"/>
          </p:cNvPicPr>
          <p:nvPr/>
        </p:nvPicPr>
        <p:blipFill>
          <a:blip r:embed="rId8" cstate="print"/>
          <a:stretch>
            <a:fillRect/>
          </a:stretch>
        </p:blipFill>
        <p:spPr>
          <a:xfrm>
            <a:off x="1862386" y="4272318"/>
            <a:ext cx="536449" cy="512065"/>
          </a:xfrm>
          <a:prstGeom prst="rect">
            <a:avLst/>
          </a:prstGeom>
        </p:spPr>
      </p:pic>
      <p:pic>
        <p:nvPicPr>
          <p:cNvPr id="11" name="图片 10" descr="铅笔筒.PNG"/>
          <p:cNvPicPr>
            <a:picLocks noChangeAspect="1"/>
          </p:cNvPicPr>
          <p:nvPr/>
        </p:nvPicPr>
        <p:blipFill>
          <a:blip r:embed="rId9" cstate="print"/>
          <a:stretch>
            <a:fillRect/>
          </a:stretch>
        </p:blipFill>
        <p:spPr>
          <a:xfrm>
            <a:off x="1420426" y="4031525"/>
            <a:ext cx="710185" cy="768098"/>
          </a:xfrm>
          <a:prstGeom prst="rect">
            <a:avLst/>
          </a:prstGeom>
        </p:spPr>
      </p:pic>
      <p:pic>
        <p:nvPicPr>
          <p:cNvPr id="14" name="图片 13" descr="眼镜.PNG"/>
          <p:cNvPicPr>
            <a:picLocks noChangeAspect="1"/>
          </p:cNvPicPr>
          <p:nvPr/>
        </p:nvPicPr>
        <p:blipFill>
          <a:blip r:embed="rId10" cstate="print"/>
          <a:stretch>
            <a:fillRect/>
          </a:stretch>
        </p:blipFill>
        <p:spPr>
          <a:xfrm>
            <a:off x="2598136" y="4658383"/>
            <a:ext cx="546415" cy="252000"/>
          </a:xfrm>
          <a:prstGeom prst="rect">
            <a:avLst/>
          </a:prstGeom>
        </p:spPr>
      </p:pic>
      <p:sp>
        <p:nvSpPr>
          <p:cNvPr id="21" name="矩形 20"/>
          <p:cNvSpPr/>
          <p:nvPr/>
        </p:nvSpPr>
        <p:spPr>
          <a:xfrm rot="20036968">
            <a:off x="5595393" y="1080768"/>
            <a:ext cx="1432893" cy="338554"/>
          </a:xfrm>
          <a:prstGeom prst="rect">
            <a:avLst/>
          </a:prstGeom>
        </p:spPr>
        <p:txBody>
          <a:bodyPr wrap="none">
            <a:spAutoFit/>
          </a:bodyPr>
          <a:lstStyle/>
          <a:p>
            <a:r>
              <a:rPr lang="en-US" altLang="zh-CN" sz="1600" dirty="0">
                <a:solidFill>
                  <a:schemeClr val="bg1">
                    <a:lumMod val="75000"/>
                  </a:schemeClr>
                </a:solidFill>
                <a:latin typeface="Arial" pitchFamily="34" charset="0"/>
                <a:cs typeface="Arial" pitchFamily="34" charset="0"/>
              </a:rPr>
              <a:t>THANK</a:t>
            </a:r>
            <a:r>
              <a:rPr lang="zh-CN" altLang="en-US" sz="1600" dirty="0">
                <a:solidFill>
                  <a:schemeClr val="bg1">
                    <a:lumMod val="75000"/>
                  </a:schemeClr>
                </a:solidFill>
                <a:latin typeface="Arial" pitchFamily="34" charset="0"/>
                <a:cs typeface="Arial" pitchFamily="34" charset="0"/>
              </a:rPr>
              <a:t> </a:t>
            </a:r>
            <a:r>
              <a:rPr lang="en-US" altLang="zh-CN" sz="1600" dirty="0">
                <a:solidFill>
                  <a:schemeClr val="bg1">
                    <a:lumMod val="75000"/>
                  </a:schemeClr>
                </a:solidFill>
                <a:latin typeface="Arial" pitchFamily="34" charset="0"/>
                <a:cs typeface="Arial" pitchFamily="34" charset="0"/>
              </a:rPr>
              <a:t>YOU!</a:t>
            </a:r>
            <a:endParaRPr lang="zh-CN" altLang="en-US" sz="1600" dirty="0">
              <a:solidFill>
                <a:schemeClr val="bg1">
                  <a:lumMod val="75000"/>
                </a:schemeClr>
              </a:solidFill>
              <a:latin typeface="Arial" pitchFamily="34" charset="0"/>
              <a:cs typeface="Arial" pitchFamily="34" charset="0"/>
            </a:endParaRPr>
          </a:p>
        </p:txBody>
      </p:sp>
      <p:grpSp>
        <p:nvGrpSpPr>
          <p:cNvPr id="2" name="组合 27"/>
          <p:cNvGrpSpPr/>
          <p:nvPr/>
        </p:nvGrpSpPr>
        <p:grpSpPr>
          <a:xfrm>
            <a:off x="728490" y="483518"/>
            <a:ext cx="1704075" cy="840074"/>
            <a:chOff x="728490" y="483518"/>
            <a:chExt cx="1704075" cy="840074"/>
          </a:xfrm>
        </p:grpSpPr>
        <p:pic>
          <p:nvPicPr>
            <p:cNvPr id="13" name="图片 12" descr="贴贴子4张（空）.png"/>
            <p:cNvPicPr>
              <a:picLocks noChangeAspect="1"/>
            </p:cNvPicPr>
            <p:nvPr/>
          </p:nvPicPr>
          <p:blipFill>
            <a:blip r:embed="rId11" cstate="print"/>
            <a:srcRect t="33018" r="77449" b="52860"/>
            <a:stretch>
              <a:fillRect/>
            </a:stretch>
          </p:blipFill>
          <p:spPr>
            <a:xfrm>
              <a:off x="728490" y="483518"/>
              <a:ext cx="1512168" cy="615496"/>
            </a:xfrm>
            <a:prstGeom prst="rect">
              <a:avLst/>
            </a:prstGeom>
          </p:spPr>
        </p:pic>
        <p:sp>
          <p:nvSpPr>
            <p:cNvPr id="24" name="TextBox 23"/>
            <p:cNvSpPr txBox="1"/>
            <p:nvPr/>
          </p:nvSpPr>
          <p:spPr>
            <a:xfrm>
              <a:off x="1187624" y="731480"/>
              <a:ext cx="352180" cy="400110"/>
            </a:xfrm>
            <a:prstGeom prst="rect">
              <a:avLst/>
            </a:prstGeom>
            <a:noFill/>
          </p:spPr>
          <p:txBody>
            <a:bodyPr wrap="square" rtlCol="0">
              <a:spAutoFit/>
            </a:bodyPr>
            <a:lstStyle/>
            <a:p>
              <a:r>
                <a:rPr lang="en-US" altLang="zh-CN" sz="2000" dirty="0">
                  <a:latin typeface="微软雅黑" pitchFamily="34" charset="-122"/>
                  <a:ea typeface="微软雅黑" pitchFamily="34" charset="-122"/>
                </a:rPr>
                <a:t>1</a:t>
              </a:r>
              <a:endParaRPr lang="zh-CN" altLang="en-US" sz="2000" dirty="0">
                <a:latin typeface="微软雅黑" pitchFamily="34" charset="-122"/>
                <a:ea typeface="微软雅黑" pitchFamily="34" charset="-122"/>
              </a:endParaRPr>
            </a:p>
          </p:txBody>
        </p:sp>
        <p:pic>
          <p:nvPicPr>
            <p:cNvPr id="25" name="图片 24" descr="贴贴子4张（空）.png"/>
            <p:cNvPicPr>
              <a:picLocks/>
            </p:cNvPicPr>
            <p:nvPr/>
          </p:nvPicPr>
          <p:blipFill>
            <a:blip r:embed="rId11" cstate="print"/>
            <a:srcRect l="6702" t="47905" r="86794" b="38897"/>
            <a:stretch>
              <a:fillRect/>
            </a:stretch>
          </p:blipFill>
          <p:spPr>
            <a:xfrm rot="-180000">
              <a:off x="2000565" y="731480"/>
              <a:ext cx="432000" cy="592112"/>
            </a:xfrm>
            <a:prstGeom prst="rect">
              <a:avLst/>
            </a:prstGeom>
          </p:spPr>
        </p:pic>
        <p:sp>
          <p:nvSpPr>
            <p:cNvPr id="26" name="TextBox 25"/>
            <p:cNvSpPr txBox="1"/>
            <p:nvPr/>
          </p:nvSpPr>
          <p:spPr>
            <a:xfrm rot="599039">
              <a:off x="1667522" y="739984"/>
              <a:ext cx="352180" cy="400110"/>
            </a:xfrm>
            <a:prstGeom prst="rect">
              <a:avLst/>
            </a:prstGeom>
            <a:noFill/>
          </p:spPr>
          <p:txBody>
            <a:bodyPr wrap="square" rtlCol="0">
              <a:spAutoFit/>
            </a:bodyPr>
            <a:lstStyle/>
            <a:p>
              <a:r>
                <a:rPr lang="en-US" altLang="zh-CN" sz="2000" dirty="0" smtClean="0">
                  <a:latin typeface="微软雅黑" pitchFamily="34" charset="-122"/>
                  <a:ea typeface="微软雅黑" pitchFamily="34" charset="-122"/>
                </a:rPr>
                <a:t>0</a:t>
              </a:r>
              <a:endParaRPr lang="zh-CN" altLang="en-US" sz="2000" dirty="0">
                <a:latin typeface="微软雅黑" pitchFamily="34" charset="-122"/>
                <a:ea typeface="微软雅黑" pitchFamily="34" charset="-122"/>
              </a:endParaRPr>
            </a:p>
          </p:txBody>
        </p:sp>
        <p:sp>
          <p:nvSpPr>
            <p:cNvPr id="27" name="TextBox 26"/>
            <p:cNvSpPr txBox="1"/>
            <p:nvPr/>
          </p:nvSpPr>
          <p:spPr>
            <a:xfrm rot="20890714">
              <a:off x="2046655" y="735652"/>
              <a:ext cx="352180" cy="400110"/>
            </a:xfrm>
            <a:prstGeom prst="rect">
              <a:avLst/>
            </a:prstGeom>
            <a:noFill/>
          </p:spPr>
          <p:txBody>
            <a:bodyPr wrap="square" rtlCol="0">
              <a:spAutoFit/>
            </a:bodyPr>
            <a:lstStyle/>
            <a:p>
              <a:r>
                <a:rPr lang="en-US" altLang="zh-CN" sz="2000" dirty="0" smtClean="0">
                  <a:latin typeface="微软雅黑" pitchFamily="34" charset="-122"/>
                  <a:ea typeface="微软雅黑" pitchFamily="34" charset="-122"/>
                </a:rPr>
                <a:t>8</a:t>
              </a:r>
              <a:endParaRPr lang="zh-CN" altLang="en-US" sz="2000" dirty="0">
                <a:latin typeface="微软雅黑" pitchFamily="34" charset="-122"/>
                <a:ea typeface="微软雅黑" pitchFamily="34" charset="-122"/>
              </a:endParaRPr>
            </a:p>
          </p:txBody>
        </p:sp>
      </p:grpSp>
      <p:pic>
        <p:nvPicPr>
          <p:cNvPr id="3075" name="Picture 3"/>
          <p:cNvPicPr>
            <a:picLocks noChangeAspect="1" noChangeArrowheads="1"/>
          </p:cNvPicPr>
          <p:nvPr/>
        </p:nvPicPr>
        <p:blipFill>
          <a:blip r:embed="rId12" cstate="print">
            <a:clrChange>
              <a:clrFrom>
                <a:srgbClr val="F5F5F2">
                  <a:alpha val="80000"/>
                </a:srgbClr>
              </a:clrFrom>
              <a:clrTo>
                <a:srgbClr val="F5F5F2">
                  <a:alpha val="0"/>
                </a:srgbClr>
              </a:clrTo>
            </a:clrChange>
            <a:extLst>
              <a:ext uri="{BEBA8EAE-BF5A-486C-A8C5-ECC9F3942E4B}">
                <a14:imgProps xmlns:a14="http://schemas.microsoft.com/office/drawing/2010/main">
                  <a14:imgLayer>
                    <a14:imgEffect>
                      <a14:artisticPastelsSmooth/>
                    </a14:imgEffect>
                  </a14:imgLayer>
                </a14:imgProps>
              </a:ext>
            </a:extLst>
          </a:blip>
          <a:srcRect/>
          <a:stretch>
            <a:fillRect/>
          </a:stretch>
        </p:blipFill>
        <p:spPr bwMode="auto">
          <a:xfrm rot="21163559">
            <a:off x="2769985" y="1418251"/>
            <a:ext cx="3498850" cy="90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a:t>
            </a:r>
            <a:r>
              <a:rPr lang="zh-TW" altLang="en-US" dirty="0">
                <a:solidFill>
                  <a:schemeClr val="bg1">
                    <a:lumMod val="95000"/>
                  </a:schemeClr>
                </a:solidFill>
                <a:latin typeface="書法家中楷體" panose="02010609010101010101" pitchFamily="49" charset="-120"/>
                <a:ea typeface="書法家中楷體" panose="02010609010101010101" pitchFamily="49" charset="-120"/>
              </a:rPr>
              <a:t>：劉彥佁</a:t>
            </a:r>
          </a:p>
        </p:txBody>
      </p:sp>
      <p:sp>
        <p:nvSpPr>
          <p:cNvPr id="3" name="矩形 2"/>
          <p:cNvSpPr/>
          <p:nvPr/>
        </p:nvSpPr>
        <p:spPr>
          <a:xfrm>
            <a:off x="467544" y="627534"/>
            <a:ext cx="7704856" cy="3785652"/>
          </a:xfrm>
          <a:prstGeom prst="rect">
            <a:avLst/>
          </a:prstGeom>
        </p:spPr>
        <p:txBody>
          <a:bodyPr wrap="square">
            <a:spAutoFit/>
          </a:bodyPr>
          <a:lstStyle/>
          <a:p>
            <a:pPr marL="269875" indent="-269875">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全縣國語文競賽時間</a:t>
            </a:r>
            <a:r>
              <a:rPr lang="en-US" altLang="zh-TW" sz="2400" dirty="0">
                <a:solidFill>
                  <a:schemeClr val="bg1"/>
                </a:solidFill>
                <a:latin typeface="書法家中楷體" panose="02010609010101010101" pitchFamily="49" charset="-120"/>
                <a:ea typeface="書法家中楷體" panose="02010609010101010101" pitchFamily="49" charset="-120"/>
              </a:rPr>
              <a:t>108</a:t>
            </a:r>
            <a:r>
              <a:rPr lang="zh-TW" altLang="zh-TW" sz="2400" dirty="0">
                <a:solidFill>
                  <a:schemeClr val="bg1"/>
                </a:solidFill>
                <a:latin typeface="書法家中楷體" panose="02010609010101010101" pitchFamily="49" charset="-120"/>
                <a:ea typeface="書法家中楷體" panose="02010609010101010101" pitchFamily="49" charset="-120"/>
              </a:rPr>
              <a:t>年</a:t>
            </a:r>
            <a:r>
              <a:rPr lang="en-US" altLang="zh-TW" sz="2400" dirty="0">
                <a:solidFill>
                  <a:schemeClr val="bg1"/>
                </a:solidFill>
                <a:latin typeface="書法家中楷體" panose="02010609010101010101" pitchFamily="49" charset="-120"/>
                <a:ea typeface="書法家中楷體" panose="02010609010101010101" pitchFamily="49" charset="-120"/>
              </a:rPr>
              <a:t>10</a:t>
            </a:r>
            <a:r>
              <a:rPr lang="zh-TW" altLang="zh-TW" sz="2400" dirty="0">
                <a:solidFill>
                  <a:schemeClr val="bg1"/>
                </a:solidFill>
                <a:latin typeface="書法家中楷體" panose="02010609010101010101" pitchFamily="49" charset="-120"/>
                <a:ea typeface="書法家中楷體" panose="02010609010101010101" pitchFamily="49" charset="-120"/>
              </a:rPr>
              <a:t>月</a:t>
            </a:r>
            <a:r>
              <a:rPr lang="en-US" altLang="zh-TW" sz="2400" dirty="0">
                <a:solidFill>
                  <a:schemeClr val="bg1"/>
                </a:solidFill>
                <a:latin typeface="書法家中楷體" panose="02010609010101010101" pitchFamily="49" charset="-120"/>
                <a:ea typeface="書法家中楷體" panose="02010609010101010101" pitchFamily="49" charset="-120"/>
              </a:rPr>
              <a:t>1</a:t>
            </a:r>
            <a:r>
              <a:rPr lang="zh-TW" altLang="zh-TW" sz="2400" dirty="0">
                <a:solidFill>
                  <a:schemeClr val="bg1"/>
                </a:solidFill>
                <a:latin typeface="書法家中楷體" panose="02010609010101010101" pitchFamily="49" charset="-120"/>
                <a:ea typeface="書法家中楷體" panose="02010609010101010101" pitchFamily="49" charset="-120"/>
              </a:rPr>
              <a:t>日</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星期二</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在馬公國小舉行，請有興趣參加的教師知會教學組，以利進行報名</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269875" indent="-269875">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課務處理方式</a:t>
            </a:r>
          </a:p>
          <a:p>
            <a:pPr marL="896938" indent="-896938"/>
            <a:r>
              <a:rPr lang="zh-TW" altLang="en-US" sz="2400" dirty="0">
                <a:solidFill>
                  <a:schemeClr val="bg1"/>
                </a:solidFill>
                <a:latin typeface="書法家中楷體" panose="02010609010101010101" pitchFamily="49" charset="-120"/>
                <a:ea typeface="書法家中楷體" panose="02010609010101010101" pitchFamily="49" charset="-120"/>
              </a:rPr>
              <a:t>（１</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若</a:t>
            </a:r>
            <a:r>
              <a:rPr lang="zh-TW" altLang="zh-TW" sz="2400" dirty="0">
                <a:solidFill>
                  <a:schemeClr val="bg1"/>
                </a:solidFill>
                <a:latin typeface="書法家中楷體" panose="02010609010101010101" pitchFamily="49" charset="-120"/>
                <a:ea typeface="書法家中楷體" panose="02010609010101010101" pitchFamily="49" charset="-120"/>
              </a:rPr>
              <a:t>遇到需請代課教師時，請提前告知教學組，若可以的話，也可以提供代課教師名單。</a:t>
            </a:r>
          </a:p>
          <a:p>
            <a:pPr marL="896938" indent="-896938"/>
            <a:r>
              <a:rPr lang="zh-TW" altLang="en-US" sz="2400" dirty="0" smtClean="0">
                <a:solidFill>
                  <a:schemeClr val="bg1"/>
                </a:solidFill>
                <a:latin typeface="書法家中楷體" panose="02010609010101010101" pitchFamily="49" charset="-120"/>
                <a:ea typeface="書法家中楷體" panose="02010609010101010101" pitchFamily="49" charset="-120"/>
              </a:rPr>
              <a:t>（２）</a:t>
            </a:r>
            <a:r>
              <a:rPr lang="zh-TW" altLang="zh-TW" sz="2400" dirty="0" smtClean="0">
                <a:solidFill>
                  <a:schemeClr val="bg1"/>
                </a:solidFill>
                <a:latin typeface="書法家中楷體" panose="02010609010101010101" pitchFamily="49" charset="-120"/>
                <a:ea typeface="書法家中楷體" panose="02010609010101010101" pitchFamily="49" charset="-120"/>
              </a:rPr>
              <a:t>若</a:t>
            </a:r>
            <a:r>
              <a:rPr lang="zh-TW" altLang="zh-TW" sz="2400" dirty="0">
                <a:solidFill>
                  <a:schemeClr val="bg1"/>
                </a:solidFill>
                <a:latin typeface="書法家中楷體" panose="02010609010101010101" pitchFamily="49" charset="-120"/>
                <a:ea typeface="書法家中楷體" panose="02010609010101010101" pitchFamily="49" charset="-120"/>
              </a:rPr>
              <a:t>遇到辦理全校性活動</a:t>
            </a:r>
            <a:r>
              <a:rPr lang="zh-TW" altLang="zh-TW" sz="2400" dirty="0" smtClean="0">
                <a:solidFill>
                  <a:schemeClr val="bg1"/>
                </a:solidFill>
                <a:latin typeface="書法家中楷體" panose="02010609010101010101" pitchFamily="49" charset="-120"/>
                <a:ea typeface="書法家中楷體" panose="02010609010101010101" pitchFamily="49" charset="-120"/>
              </a:rPr>
              <a:t>部分</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運動會</a:t>
            </a:r>
            <a:r>
              <a:rPr lang="zh-TW" altLang="zh-TW" sz="2400" dirty="0">
                <a:solidFill>
                  <a:schemeClr val="bg1"/>
                </a:solidFill>
                <a:latin typeface="書法家中楷體" panose="02010609010101010101" pitchFamily="49" charset="-120"/>
                <a:ea typeface="書法家中楷體" panose="02010609010101010101" pitchFamily="49" charset="-120"/>
              </a:rPr>
              <a:t>、戶外</a:t>
            </a:r>
            <a:r>
              <a:rPr lang="zh-TW" altLang="zh-TW" sz="2400" dirty="0" smtClean="0">
                <a:solidFill>
                  <a:schemeClr val="bg1"/>
                </a:solidFill>
                <a:latin typeface="書法家中楷體" panose="02010609010101010101" pitchFamily="49" charset="-120"/>
                <a:ea typeface="書法家中楷體" panose="02010609010101010101" pitchFamily="49" charset="-120"/>
              </a:rPr>
              <a:t>教學</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課</a:t>
            </a:r>
            <a:r>
              <a:rPr lang="zh-TW" altLang="zh-TW" sz="2400" dirty="0">
                <a:solidFill>
                  <a:schemeClr val="bg1"/>
                </a:solidFill>
                <a:latin typeface="書法家中楷體" panose="02010609010101010101" pitchFamily="49" charset="-120"/>
                <a:ea typeface="書法家中楷體" panose="02010609010101010101" pitchFamily="49" charset="-120"/>
              </a:rPr>
              <a:t>務盡量則不以調課方式處理；畢業典禮彩排時間安排，除了低年級外，其餘也是不以調課方式處理；若遇到學年性辦理的活動，則可調課處理。</a:t>
            </a: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spTree>
    <p:extLst>
      <p:ext uri="{BB962C8B-B14F-4D97-AF65-F5344CB8AC3E}">
        <p14:creationId xmlns:p14="http://schemas.microsoft.com/office/powerpoint/2010/main" val="1129104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a:t>
            </a:r>
            <a:r>
              <a:rPr lang="zh-TW" altLang="en-US" dirty="0">
                <a:solidFill>
                  <a:schemeClr val="bg1">
                    <a:lumMod val="95000"/>
                  </a:schemeClr>
                </a:solidFill>
                <a:latin typeface="書法家中楷體" panose="02010609010101010101" pitchFamily="49" charset="-120"/>
                <a:ea typeface="書法家中楷體" panose="02010609010101010101" pitchFamily="49" charset="-120"/>
              </a:rPr>
              <a:t>：劉彥佁</a:t>
            </a:r>
          </a:p>
        </p:txBody>
      </p:sp>
      <p:sp>
        <p:nvSpPr>
          <p:cNvPr id="3" name="矩形 2"/>
          <p:cNvSpPr/>
          <p:nvPr/>
        </p:nvSpPr>
        <p:spPr>
          <a:xfrm>
            <a:off x="467544" y="627534"/>
            <a:ext cx="7704856" cy="4893647"/>
          </a:xfrm>
          <a:prstGeom prst="rect">
            <a:avLst/>
          </a:prstGeom>
        </p:spPr>
        <p:txBody>
          <a:bodyPr wrap="square">
            <a:spAutoFit/>
          </a:bodyPr>
          <a:lstStyle/>
          <a:p>
            <a:pPr marL="269875" indent="-269875">
              <a:buFont typeface="Wingdings" panose="05000000000000000000" pitchFamily="2" charset="2"/>
              <a:buChar char="Ø"/>
            </a:pPr>
            <a:r>
              <a:rPr lang="zh-TW" altLang="zh-TW" sz="2400" dirty="0" smtClean="0">
                <a:solidFill>
                  <a:schemeClr val="bg1"/>
                </a:solidFill>
                <a:latin typeface="書法家中楷體" panose="02010609010101010101" pitchFamily="49" charset="-120"/>
                <a:ea typeface="書法家中楷體" panose="02010609010101010101" pitchFamily="49" charset="-120"/>
              </a:rPr>
              <a:t>全縣國本土語認證與授課獎勵</a:t>
            </a:r>
          </a:p>
          <a:p>
            <a:pPr marL="896938" indent="-896938"/>
            <a:r>
              <a:rPr lang="zh-TW" altLang="en-US" sz="2400" dirty="0" smtClean="0">
                <a:solidFill>
                  <a:schemeClr val="bg1"/>
                </a:solidFill>
                <a:latin typeface="書法家中楷體" panose="02010609010101010101" pitchFamily="49" charset="-120"/>
                <a:ea typeface="書法家中楷體" panose="02010609010101010101" pitchFamily="49" charset="-120"/>
              </a:rPr>
              <a:t>（１）</a:t>
            </a:r>
            <a:r>
              <a:rPr lang="zh-TW" altLang="zh-TW" sz="2400" dirty="0" smtClean="0">
                <a:solidFill>
                  <a:schemeClr val="bg1"/>
                </a:solidFill>
                <a:latin typeface="書法家中楷體" panose="02010609010101010101" pitchFamily="49" charset="-120"/>
                <a:ea typeface="書法家中楷體" panose="02010609010101010101" pitchFamily="49" charset="-120"/>
              </a:rPr>
              <a:t>當</a:t>
            </a:r>
            <a:r>
              <a:rPr lang="zh-TW" altLang="zh-TW" sz="2400" dirty="0">
                <a:solidFill>
                  <a:schemeClr val="bg1"/>
                </a:solidFill>
                <a:latin typeface="書法家中楷體" panose="02010609010101010101" pitchFamily="49" charset="-120"/>
                <a:ea typeface="書法家中楷體" panose="02010609010101010101" pitchFamily="49" charset="-120"/>
              </a:rPr>
              <a:t>年度考試通過</a:t>
            </a:r>
            <a:r>
              <a:rPr lang="zh-TW" altLang="zh-TW" sz="2400" dirty="0" smtClean="0">
                <a:solidFill>
                  <a:schemeClr val="bg1"/>
                </a:solidFill>
                <a:latin typeface="書法家中楷體" panose="02010609010101010101" pitchFamily="49" charset="-120"/>
                <a:ea typeface="書法家中楷體" panose="02010609010101010101" pitchFamily="49" charset="-120"/>
              </a:rPr>
              <a:t>者</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可</a:t>
            </a:r>
            <a:r>
              <a:rPr lang="zh-TW" altLang="zh-TW" sz="2400" dirty="0">
                <a:solidFill>
                  <a:schemeClr val="bg1"/>
                </a:solidFill>
                <a:latin typeface="書法家中楷體" panose="02010609010101010101" pitchFamily="49" charset="-120"/>
                <a:ea typeface="書法家中楷體" panose="02010609010101010101" pitchFamily="49" charset="-120"/>
              </a:rPr>
              <a:t>依據本縣獎勵教師通過本土語言能力認證實施計畫辦理敘獎及領取獎金</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896938" indent="-896938"/>
            <a:r>
              <a:rPr lang="zh-TW" altLang="en-US" sz="2400" dirty="0" smtClean="0">
                <a:solidFill>
                  <a:schemeClr val="bg1"/>
                </a:solidFill>
                <a:latin typeface="書法家中楷體" panose="02010609010101010101" pitchFamily="49" charset="-120"/>
                <a:ea typeface="書法家中楷體" panose="02010609010101010101" pitchFamily="49" charset="-120"/>
              </a:rPr>
              <a:t>（２）</a:t>
            </a:r>
            <a:r>
              <a:rPr lang="zh-TW" altLang="zh-TW" sz="2400" dirty="0" smtClean="0">
                <a:solidFill>
                  <a:schemeClr val="bg1"/>
                </a:solidFill>
                <a:latin typeface="書法家中楷體" panose="02010609010101010101" pitchFamily="49" charset="-120"/>
                <a:ea typeface="書法家中楷體" panose="02010609010101010101" pitchFamily="49" charset="-120"/>
              </a:rPr>
              <a:t>通過</a:t>
            </a:r>
            <a:r>
              <a:rPr lang="zh-TW" altLang="zh-TW" sz="2400" dirty="0">
                <a:solidFill>
                  <a:schemeClr val="bg1"/>
                </a:solidFill>
                <a:latin typeface="書法家中楷體" panose="02010609010101010101" pitchFamily="49" charset="-120"/>
                <a:ea typeface="書法家中楷體" panose="02010609010101010101" pitchFamily="49" charset="-120"/>
              </a:rPr>
              <a:t>閩南語中高級認證之本土語言授課教師於每學期結束後兩週內，可依規定辦理敘獎，請提早收集教學資料或照片，以供敘獎所需證明</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896938" indent="-896938"/>
            <a:r>
              <a:rPr lang="zh-TW" altLang="en-US" sz="2400" dirty="0" smtClean="0">
                <a:solidFill>
                  <a:schemeClr val="bg1"/>
                </a:solidFill>
                <a:latin typeface="書法家中楷體" panose="02010609010101010101" pitchFamily="49" charset="-120"/>
                <a:ea typeface="書法家中楷體" panose="02010609010101010101" pitchFamily="49" charset="-120"/>
              </a:rPr>
              <a:t>（３）</a:t>
            </a:r>
            <a:r>
              <a:rPr lang="zh-TW" altLang="zh-TW" sz="2400" dirty="0">
                <a:solidFill>
                  <a:schemeClr val="bg1"/>
                </a:solidFill>
                <a:latin typeface="書法家中楷體" panose="02010609010101010101" pitchFamily="49" charset="-120"/>
                <a:ea typeface="書法家中楷體" panose="02010609010101010101" pitchFamily="49" charset="-120"/>
              </a:rPr>
              <a:t>提醒導師教室布置，記得規畫本土語區，教學組會至各班拍照證明。</a:t>
            </a:r>
          </a:p>
          <a:p>
            <a:pPr marL="896938" indent="-896938"/>
            <a:r>
              <a:rPr lang="zh-TW" altLang="en-US" sz="2400" dirty="0" smtClean="0">
                <a:solidFill>
                  <a:schemeClr val="bg1"/>
                </a:solidFill>
                <a:latin typeface="書法家中楷體" panose="02010609010101010101" pitchFamily="49" charset="-120"/>
                <a:ea typeface="書法家中楷體" panose="02010609010101010101" pitchFamily="49" charset="-120"/>
              </a:rPr>
              <a:t>（４）</a:t>
            </a:r>
            <a:r>
              <a:rPr lang="zh-TW" altLang="zh-TW" sz="2400" dirty="0">
                <a:solidFill>
                  <a:schemeClr val="bg1"/>
                </a:solidFill>
                <a:latin typeface="書法家中楷體" panose="02010609010101010101" pitchFamily="49" charset="-120"/>
                <a:ea typeface="書法家中楷體" panose="02010609010101010101" pitchFamily="49" charset="-120"/>
              </a:rPr>
              <a:t>提醒學生母語日時間為每周四。</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896938" indent="-896938"/>
            <a:endParaRPr lang="zh-TW" altLang="zh-TW" sz="2400" dirty="0">
              <a:solidFill>
                <a:schemeClr val="bg1"/>
              </a:solidFill>
              <a:latin typeface="書法家中楷體" panose="02010609010101010101" pitchFamily="49" charset="-120"/>
              <a:ea typeface="書法家中楷體" panose="02010609010101010101" pitchFamily="49" charset="-120"/>
            </a:endParaRPr>
          </a:p>
          <a:p>
            <a:endParaRPr lang="zh-TW" altLang="zh-TW" sz="2400" dirty="0">
              <a:solidFill>
                <a:schemeClr val="bg1"/>
              </a:solidFill>
              <a:latin typeface="書法家中楷體" panose="02010609010101010101" pitchFamily="49" charset="-120"/>
              <a:ea typeface="書法家中楷體" panose="02010609010101010101" pitchFamily="49" charset="-120"/>
            </a:endParaRPr>
          </a:p>
          <a:p>
            <a:pPr marL="457200" indent="-457200">
              <a:buFont typeface="Wingdings" panose="05000000000000000000" pitchFamily="2" charset="2"/>
              <a:buChar char="Ø"/>
            </a:pP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spTree>
    <p:extLst>
      <p:ext uri="{BB962C8B-B14F-4D97-AF65-F5344CB8AC3E}">
        <p14:creationId xmlns:p14="http://schemas.microsoft.com/office/powerpoint/2010/main" val="327308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a:t>
            </a:r>
            <a:r>
              <a:rPr lang="zh-TW" altLang="en-US" dirty="0">
                <a:solidFill>
                  <a:schemeClr val="bg1">
                    <a:lumMod val="95000"/>
                  </a:schemeClr>
                </a:solidFill>
                <a:latin typeface="書法家中楷體" panose="02010609010101010101" pitchFamily="49" charset="-120"/>
                <a:ea typeface="書法家中楷體" panose="02010609010101010101" pitchFamily="49" charset="-120"/>
              </a:rPr>
              <a:t>：劉彥佁</a:t>
            </a:r>
          </a:p>
        </p:txBody>
      </p:sp>
      <p:sp>
        <p:nvSpPr>
          <p:cNvPr id="3" name="矩形 2"/>
          <p:cNvSpPr/>
          <p:nvPr/>
        </p:nvSpPr>
        <p:spPr>
          <a:xfrm>
            <a:off x="467544" y="627534"/>
            <a:ext cx="7704856" cy="3046988"/>
          </a:xfrm>
          <a:prstGeom prst="rect">
            <a:avLst/>
          </a:prstGeom>
        </p:spPr>
        <p:txBody>
          <a:bodyPr wrap="square">
            <a:spAutoFit/>
          </a:bodyPr>
          <a:lstStyle/>
          <a:p>
            <a:pPr marL="457200" indent="-457200">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教師研習進修</a:t>
            </a:r>
          </a:p>
          <a:p>
            <a:pPr marL="898525" indent="-898525"/>
            <a:r>
              <a:rPr lang="zh-TW" altLang="en-US" sz="2400" dirty="0">
                <a:solidFill>
                  <a:schemeClr val="bg1"/>
                </a:solidFill>
                <a:latin typeface="書法家中楷體" panose="02010609010101010101" pitchFamily="49" charset="-120"/>
                <a:ea typeface="書法家中楷體" panose="02010609010101010101" pitchFamily="49" charset="-120"/>
              </a:rPr>
              <a:t>（１）</a:t>
            </a:r>
            <a:r>
              <a:rPr lang="zh-TW" altLang="zh-TW" sz="2400" dirty="0">
                <a:solidFill>
                  <a:schemeClr val="bg1"/>
                </a:solidFill>
                <a:latin typeface="書法家中楷體" panose="02010609010101010101" pitchFamily="49" charset="-120"/>
                <a:ea typeface="書法家中楷體" panose="02010609010101010101" pitchFamily="49" charset="-120"/>
              </a:rPr>
              <a:t>依學校衛生法第</a:t>
            </a:r>
            <a:r>
              <a:rPr lang="en-US" altLang="zh-TW" sz="2400" dirty="0">
                <a:solidFill>
                  <a:schemeClr val="bg1"/>
                </a:solidFill>
                <a:latin typeface="書法家中楷體" panose="02010609010101010101" pitchFamily="49" charset="-120"/>
                <a:ea typeface="書法家中楷體" panose="02010609010101010101" pitchFamily="49" charset="-120"/>
              </a:rPr>
              <a:t>17</a:t>
            </a:r>
            <a:r>
              <a:rPr lang="zh-TW" altLang="zh-TW" sz="2400" dirty="0">
                <a:solidFill>
                  <a:schemeClr val="bg1"/>
                </a:solidFill>
                <a:latin typeface="書法家中楷體" panose="02010609010101010101" pitchFamily="49" charset="-120"/>
                <a:ea typeface="書法家中楷體" panose="02010609010101010101" pitchFamily="49" charset="-120"/>
              </a:rPr>
              <a:t>條及其施行細則第</a:t>
            </a:r>
            <a:r>
              <a:rPr lang="en-US" altLang="zh-TW" sz="2400" dirty="0">
                <a:solidFill>
                  <a:schemeClr val="bg1"/>
                </a:solidFill>
                <a:latin typeface="書法家中楷體" panose="02010609010101010101" pitchFamily="49" charset="-120"/>
                <a:ea typeface="書法家中楷體" panose="02010609010101010101" pitchFamily="49" charset="-120"/>
              </a:rPr>
              <a:t>13</a:t>
            </a:r>
            <a:r>
              <a:rPr lang="zh-TW" altLang="zh-TW" sz="2400" dirty="0">
                <a:solidFill>
                  <a:schemeClr val="bg1"/>
                </a:solidFill>
                <a:latin typeface="書法家中楷體" panose="02010609010101010101" pitchFamily="49" charset="-120"/>
                <a:ea typeface="書法家中楷體" panose="02010609010101010101" pitchFamily="49" charset="-120"/>
              </a:rPr>
              <a:t>條</a:t>
            </a:r>
            <a:r>
              <a:rPr lang="zh-TW" altLang="zh-TW" sz="2400" dirty="0" smtClean="0">
                <a:solidFill>
                  <a:schemeClr val="bg1"/>
                </a:solidFill>
                <a:latin typeface="書法家中楷體" panose="02010609010101010101" pitchFamily="49" charset="-120"/>
                <a:ea typeface="書法家中楷體" panose="02010609010101010101" pitchFamily="49" charset="-120"/>
              </a:rPr>
              <a:t>規定</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rgbClr val="FF2FFF"/>
                </a:solidFill>
                <a:latin typeface="書法家中楷體" panose="02010609010101010101" pitchFamily="49" charset="-120"/>
                <a:ea typeface="書法家中楷體" panose="02010609010101010101" pitchFamily="49" charset="-120"/>
              </a:rPr>
              <a:t>健康</a:t>
            </a:r>
            <a:r>
              <a:rPr lang="zh-TW" altLang="zh-TW" sz="2400" dirty="0">
                <a:solidFill>
                  <a:schemeClr val="bg1"/>
                </a:solidFill>
                <a:latin typeface="書法家中楷體" panose="02010609010101010101" pitchFamily="49" charset="-120"/>
                <a:ea typeface="書法家中楷體" panose="02010609010101010101" pitchFamily="49" charset="-120"/>
              </a:rPr>
              <a:t>相關課程</a:t>
            </a:r>
            <a:r>
              <a:rPr lang="zh-TW" altLang="zh-TW" sz="2400" dirty="0" smtClean="0">
                <a:solidFill>
                  <a:schemeClr val="bg1"/>
                </a:solidFill>
                <a:latin typeface="書法家中楷體" panose="02010609010101010101" pitchFamily="49" charset="-120"/>
                <a:ea typeface="書法家中楷體" panose="02010609010101010101" pitchFamily="49" charset="-120"/>
              </a:rPr>
              <a:t>教師</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應</a:t>
            </a:r>
            <a:r>
              <a:rPr lang="zh-TW" altLang="zh-TW" sz="2400" dirty="0">
                <a:solidFill>
                  <a:schemeClr val="bg1"/>
                </a:solidFill>
                <a:latin typeface="書法家中楷體" panose="02010609010101010101" pitchFamily="49" charset="-120"/>
                <a:ea typeface="書法家中楷體" panose="02010609010101010101" pitchFamily="49" charset="-120"/>
              </a:rPr>
              <a:t>每</a:t>
            </a:r>
            <a:r>
              <a:rPr lang="en-US" altLang="zh-TW" sz="2400" dirty="0">
                <a:solidFill>
                  <a:schemeClr val="bg1"/>
                </a:solidFill>
                <a:latin typeface="書法家中楷體" panose="02010609010101010101" pitchFamily="49" charset="-120"/>
                <a:ea typeface="書法家中楷體" panose="02010609010101010101" pitchFamily="49" charset="-120"/>
              </a:rPr>
              <a:t>2</a:t>
            </a:r>
            <a:r>
              <a:rPr lang="zh-TW" altLang="zh-TW" sz="2400" dirty="0">
                <a:solidFill>
                  <a:schemeClr val="bg1"/>
                </a:solidFill>
                <a:latin typeface="書法家中楷體" panose="02010609010101010101" pitchFamily="49" charset="-120"/>
                <a:ea typeface="書法家中楷體" panose="02010609010101010101" pitchFamily="49" charset="-120"/>
              </a:rPr>
              <a:t>學年至少參加學校衛生相關研習</a:t>
            </a:r>
            <a:r>
              <a:rPr lang="en-US" altLang="zh-TW" sz="2400" dirty="0">
                <a:solidFill>
                  <a:schemeClr val="bg1"/>
                </a:solidFill>
                <a:latin typeface="書法家中楷體" panose="02010609010101010101" pitchFamily="49" charset="-120"/>
                <a:ea typeface="書法家中楷體" panose="02010609010101010101" pitchFamily="49" charset="-120"/>
              </a:rPr>
              <a:t>18</a:t>
            </a:r>
            <a:r>
              <a:rPr lang="zh-TW" altLang="zh-TW" sz="2400" dirty="0">
                <a:solidFill>
                  <a:schemeClr val="bg1"/>
                </a:solidFill>
                <a:latin typeface="書法家中楷體" panose="02010609010101010101" pitchFamily="49" charset="-120"/>
                <a:ea typeface="書法家中楷體" panose="02010609010101010101" pitchFamily="49" charset="-120"/>
              </a:rPr>
              <a:t>小時專業在職進修。</a:t>
            </a:r>
            <a:endParaRPr lang="en-US" altLang="zh-TW" sz="2400" dirty="0">
              <a:solidFill>
                <a:schemeClr val="bg1"/>
              </a:solidFill>
              <a:latin typeface="書法家中楷體" panose="02010609010101010101" pitchFamily="49" charset="-120"/>
              <a:ea typeface="書法家中楷體" panose="02010609010101010101" pitchFamily="49" charset="-120"/>
            </a:endParaRPr>
          </a:p>
          <a:p>
            <a:pPr marL="898525" indent="-269875"/>
            <a:r>
              <a:rPr lang="en-US" altLang="zh-TW" sz="2400" dirty="0">
                <a:solidFill>
                  <a:schemeClr val="bg1"/>
                </a:solidFill>
                <a:latin typeface="書法家中楷體" panose="02010609010101010101" pitchFamily="49" charset="-120"/>
                <a:ea typeface="書法家中楷體" panose="02010609010101010101" pitchFamily="49" charset="-120"/>
              </a:rPr>
              <a:t>A.</a:t>
            </a:r>
            <a:r>
              <a:rPr lang="zh-TW" altLang="zh-TW" sz="2400" dirty="0">
                <a:solidFill>
                  <a:schemeClr val="bg1"/>
                </a:solidFill>
                <a:latin typeface="書法家中楷體" panose="02010609010101010101" pitchFamily="49" charset="-120"/>
                <a:ea typeface="書法家中楷體" panose="02010609010101010101" pitchFamily="49" charset="-120"/>
              </a:rPr>
              <a:t>擔任健康相關課程合計耒達</a:t>
            </a:r>
            <a:r>
              <a:rPr lang="en-US" altLang="zh-TW" sz="2400" dirty="0">
                <a:solidFill>
                  <a:schemeClr val="bg1"/>
                </a:solidFill>
                <a:latin typeface="書法家中楷體" panose="02010609010101010101" pitchFamily="49" charset="-120"/>
                <a:ea typeface="書法家中楷體" panose="02010609010101010101" pitchFamily="49" charset="-120"/>
              </a:rPr>
              <a:t>1</a:t>
            </a:r>
            <a:r>
              <a:rPr lang="zh-TW" altLang="zh-TW" sz="2400" dirty="0">
                <a:solidFill>
                  <a:schemeClr val="bg1"/>
                </a:solidFill>
                <a:latin typeface="書法家中楷體" panose="02010609010101010101" pitchFamily="49" charset="-120"/>
                <a:ea typeface="書法家中楷體" panose="02010609010101010101" pitchFamily="49" charset="-120"/>
              </a:rPr>
              <a:t>學年者</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列入總人數</a:t>
            </a:r>
            <a:r>
              <a:rPr lang="zh-TW" altLang="zh-TW" sz="2400" dirty="0" smtClean="0">
                <a:solidFill>
                  <a:schemeClr val="bg1"/>
                </a:solidFill>
                <a:latin typeface="書法家中楷體" panose="02010609010101010101" pitchFamily="49" charset="-120"/>
                <a:ea typeface="書法家中楷體" panose="02010609010101010101" pitchFamily="49" charset="-120"/>
              </a:rPr>
              <a:t>計</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專業</a:t>
            </a:r>
            <a:r>
              <a:rPr lang="zh-TW" altLang="zh-TW" sz="2400" dirty="0">
                <a:solidFill>
                  <a:schemeClr val="bg1"/>
                </a:solidFill>
                <a:latin typeface="書法家中楷體" panose="02010609010101010101" pitchFamily="49" charset="-120"/>
                <a:ea typeface="書法家中楷體" panose="02010609010101010101" pitchFamily="49" charset="-120"/>
              </a:rPr>
              <a:t>在職進修達</a:t>
            </a:r>
            <a:r>
              <a:rPr lang="en-US" altLang="zh-TW" sz="2400" dirty="0">
                <a:solidFill>
                  <a:schemeClr val="bg1"/>
                </a:solidFill>
                <a:latin typeface="書法家中楷體" panose="02010609010101010101" pitchFamily="49" charset="-120"/>
                <a:ea typeface="書法家中楷體" panose="02010609010101010101" pitchFamily="49" charset="-120"/>
              </a:rPr>
              <a:t>6</a:t>
            </a:r>
            <a:r>
              <a:rPr lang="zh-TW" altLang="zh-TW" sz="2400" dirty="0">
                <a:solidFill>
                  <a:schemeClr val="bg1"/>
                </a:solidFill>
                <a:latin typeface="書法家中楷體" panose="02010609010101010101" pitchFamily="49" charset="-120"/>
                <a:ea typeface="書法家中楷體" panose="02010609010101010101" pitchFamily="49" charset="-120"/>
              </a:rPr>
              <a:t>小時者得列入進修人數。</a:t>
            </a:r>
          </a:p>
          <a:p>
            <a:pPr marL="898525" indent="-269875"/>
            <a:r>
              <a:rPr lang="en-US" altLang="zh-TW" sz="2400" dirty="0">
                <a:solidFill>
                  <a:schemeClr val="bg1"/>
                </a:solidFill>
                <a:latin typeface="書法家中楷體" panose="02010609010101010101" pitchFamily="49" charset="-120"/>
                <a:ea typeface="書法家中楷體" panose="02010609010101010101" pitchFamily="49" charset="-120"/>
              </a:rPr>
              <a:t>B.</a:t>
            </a:r>
            <a:r>
              <a:rPr lang="zh-TW" altLang="zh-TW" sz="2400" dirty="0">
                <a:solidFill>
                  <a:schemeClr val="bg1"/>
                </a:solidFill>
                <a:latin typeface="書法家中楷體" panose="02010609010101010101" pitchFamily="49" charset="-120"/>
                <a:ea typeface="書法家中楷體" panose="02010609010101010101" pitchFamily="49" charset="-120"/>
              </a:rPr>
              <a:t>擔任健康相關課程合計耒達</a:t>
            </a:r>
            <a:r>
              <a:rPr lang="en-US" altLang="zh-TW" sz="2400" dirty="0">
                <a:solidFill>
                  <a:schemeClr val="bg1"/>
                </a:solidFill>
                <a:latin typeface="書法家中楷體" panose="02010609010101010101" pitchFamily="49" charset="-120"/>
                <a:ea typeface="書法家中楷體" panose="02010609010101010101" pitchFamily="49" charset="-120"/>
              </a:rPr>
              <a:t>2</a:t>
            </a:r>
            <a:r>
              <a:rPr lang="zh-TW" altLang="zh-TW" sz="2400" dirty="0">
                <a:solidFill>
                  <a:schemeClr val="bg1"/>
                </a:solidFill>
                <a:latin typeface="書法家中楷體" panose="02010609010101010101" pitchFamily="49" charset="-120"/>
                <a:ea typeface="書法家中楷體" panose="02010609010101010101" pitchFamily="49" charset="-120"/>
              </a:rPr>
              <a:t>學年</a:t>
            </a:r>
            <a:r>
              <a:rPr lang="zh-TW" altLang="zh-TW" sz="2400" dirty="0" smtClean="0">
                <a:solidFill>
                  <a:schemeClr val="bg1"/>
                </a:solidFill>
                <a:latin typeface="書法家中楷體" panose="02010609010101010101" pitchFamily="49" charset="-120"/>
                <a:ea typeface="書法家中楷體" panose="02010609010101010101" pitchFamily="49" charset="-120"/>
              </a:rPr>
              <a:t>者</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列入</a:t>
            </a:r>
            <a:r>
              <a:rPr lang="zh-TW" altLang="zh-TW" sz="2400" dirty="0">
                <a:solidFill>
                  <a:schemeClr val="bg1"/>
                </a:solidFill>
                <a:latin typeface="書法家中楷體" panose="02010609010101010101" pitchFamily="49" charset="-120"/>
                <a:ea typeface="書法家中楷體" panose="02010609010101010101" pitchFamily="49" charset="-120"/>
              </a:rPr>
              <a:t>總人數</a:t>
            </a:r>
            <a:r>
              <a:rPr lang="zh-TW" altLang="zh-TW" sz="2400" dirty="0" smtClean="0">
                <a:solidFill>
                  <a:schemeClr val="bg1"/>
                </a:solidFill>
                <a:latin typeface="書法家中楷體" panose="02010609010101010101" pitchFamily="49" charset="-120"/>
                <a:ea typeface="書法家中楷體" panose="02010609010101010101" pitchFamily="49" charset="-120"/>
              </a:rPr>
              <a:t>計</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專業</a:t>
            </a:r>
            <a:r>
              <a:rPr lang="zh-TW" altLang="zh-TW" sz="2400" dirty="0">
                <a:solidFill>
                  <a:schemeClr val="bg1"/>
                </a:solidFill>
                <a:latin typeface="書法家中楷體" panose="02010609010101010101" pitchFamily="49" charset="-120"/>
                <a:ea typeface="書法家中楷體" panose="02010609010101010101" pitchFamily="49" charset="-120"/>
              </a:rPr>
              <a:t>在職進修達</a:t>
            </a:r>
            <a:r>
              <a:rPr lang="en-US" altLang="zh-TW" sz="2400" dirty="0">
                <a:solidFill>
                  <a:schemeClr val="bg1"/>
                </a:solidFill>
                <a:latin typeface="書法家中楷體" panose="02010609010101010101" pitchFamily="49" charset="-120"/>
                <a:ea typeface="書法家中楷體" panose="02010609010101010101" pitchFamily="49" charset="-120"/>
              </a:rPr>
              <a:t>12</a:t>
            </a:r>
            <a:r>
              <a:rPr lang="zh-TW" altLang="zh-TW" sz="2400" dirty="0">
                <a:solidFill>
                  <a:schemeClr val="bg1"/>
                </a:solidFill>
                <a:latin typeface="書法家中楷體" panose="02010609010101010101" pitchFamily="49" charset="-120"/>
                <a:ea typeface="書法家中楷體" panose="02010609010101010101" pitchFamily="49" charset="-120"/>
              </a:rPr>
              <a:t>小時者得列入進修人數</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spTree>
    <p:extLst>
      <p:ext uri="{BB962C8B-B14F-4D97-AF65-F5344CB8AC3E}">
        <p14:creationId xmlns:p14="http://schemas.microsoft.com/office/powerpoint/2010/main" val="2220051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a:t>
            </a:r>
            <a:r>
              <a:rPr lang="zh-TW" altLang="en-US" dirty="0">
                <a:solidFill>
                  <a:schemeClr val="bg1">
                    <a:lumMod val="95000"/>
                  </a:schemeClr>
                </a:solidFill>
                <a:latin typeface="書法家中楷體" panose="02010609010101010101" pitchFamily="49" charset="-120"/>
                <a:ea typeface="書法家中楷體" panose="02010609010101010101" pitchFamily="49" charset="-120"/>
              </a:rPr>
              <a:t>：劉彥佁</a:t>
            </a:r>
          </a:p>
        </p:txBody>
      </p:sp>
      <p:sp>
        <p:nvSpPr>
          <p:cNvPr id="3" name="矩形 2"/>
          <p:cNvSpPr/>
          <p:nvPr/>
        </p:nvSpPr>
        <p:spPr>
          <a:xfrm>
            <a:off x="467544" y="627534"/>
            <a:ext cx="7704856" cy="3416320"/>
          </a:xfrm>
          <a:prstGeom prst="rect">
            <a:avLst/>
          </a:prstGeom>
        </p:spPr>
        <p:txBody>
          <a:bodyPr wrap="square">
            <a:spAutoFit/>
          </a:bodyPr>
          <a:lstStyle/>
          <a:p>
            <a:pPr marL="269875" indent="-269875">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教師研習進修</a:t>
            </a:r>
          </a:p>
          <a:p>
            <a:pPr marL="896938" indent="-896938"/>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en-US" sz="2400" dirty="0">
                <a:solidFill>
                  <a:schemeClr val="bg1"/>
                </a:solidFill>
                <a:latin typeface="書法家中楷體" panose="02010609010101010101" pitchFamily="49" charset="-120"/>
                <a:ea typeface="書法家中楷體" panose="02010609010101010101" pitchFamily="49" charset="-120"/>
              </a:rPr>
              <a:t>２）</a:t>
            </a:r>
            <a:r>
              <a:rPr lang="zh-TW" altLang="zh-TW" sz="2400" dirty="0">
                <a:solidFill>
                  <a:srgbClr val="FF2FFF"/>
                </a:solidFill>
                <a:latin typeface="書法家中楷體" panose="02010609010101010101" pitchFamily="49" charset="-120"/>
                <a:ea typeface="書法家中楷體" panose="02010609010101010101" pitchFamily="49" charset="-120"/>
              </a:rPr>
              <a:t>體育</a:t>
            </a:r>
            <a:r>
              <a:rPr lang="zh-TW" altLang="zh-TW" sz="2400" dirty="0">
                <a:solidFill>
                  <a:schemeClr val="bg1"/>
                </a:solidFill>
                <a:latin typeface="書法家中楷體" panose="02010609010101010101" pitchFamily="49" charset="-120"/>
                <a:ea typeface="書法家中楷體" panose="02010609010101010101" pitchFamily="49" charset="-120"/>
              </a:rPr>
              <a:t>相關課程</a:t>
            </a:r>
            <a:r>
              <a:rPr lang="zh-TW" altLang="zh-TW" sz="2400" dirty="0" smtClean="0">
                <a:solidFill>
                  <a:schemeClr val="bg1"/>
                </a:solidFill>
                <a:latin typeface="書法家中楷體" panose="02010609010101010101" pitchFamily="49" charset="-120"/>
                <a:ea typeface="書法家中楷體" panose="02010609010101010101" pitchFamily="49" charset="-120"/>
              </a:rPr>
              <a:t>教師</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應</a:t>
            </a:r>
            <a:r>
              <a:rPr lang="zh-TW" altLang="zh-TW" sz="2400" dirty="0">
                <a:solidFill>
                  <a:schemeClr val="bg1"/>
                </a:solidFill>
                <a:latin typeface="書法家中楷體" panose="02010609010101010101" pitchFamily="49" charset="-120"/>
                <a:ea typeface="書法家中楷體" panose="02010609010101010101" pitchFamily="49" charset="-120"/>
              </a:rPr>
              <a:t>依據體育教師增能研習課程大綱</a:t>
            </a:r>
            <a:r>
              <a:rPr lang="zh-TW" altLang="zh-TW" sz="2400" dirty="0" smtClean="0">
                <a:solidFill>
                  <a:schemeClr val="bg1"/>
                </a:solidFill>
                <a:latin typeface="書法家中楷體" panose="02010609010101010101" pitchFamily="49" charset="-120"/>
                <a:ea typeface="書法家中楷體" panose="02010609010101010101" pitchFamily="49" charset="-120"/>
              </a:rPr>
              <a:t>辦理</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體育</a:t>
            </a:r>
            <a:r>
              <a:rPr lang="zh-TW" altLang="zh-TW" sz="2400" dirty="0">
                <a:solidFill>
                  <a:schemeClr val="bg1"/>
                </a:solidFill>
                <a:latin typeface="書法家中楷體" panose="02010609010101010101" pitchFamily="49" charset="-120"/>
                <a:ea typeface="書法家中楷體" panose="02010609010101010101" pitchFamily="49" charset="-120"/>
              </a:rPr>
              <a:t>專長教師研習時數至少</a:t>
            </a:r>
            <a:r>
              <a:rPr lang="en-US" altLang="zh-TW" sz="2400" dirty="0">
                <a:solidFill>
                  <a:schemeClr val="bg1"/>
                </a:solidFill>
                <a:latin typeface="書法家中楷體" panose="02010609010101010101" pitchFamily="49" charset="-120"/>
                <a:ea typeface="書法家中楷體" panose="02010609010101010101" pitchFamily="49" charset="-120"/>
              </a:rPr>
              <a:t>6</a:t>
            </a:r>
            <a:r>
              <a:rPr lang="zh-TW" altLang="zh-TW" sz="2400" dirty="0" smtClean="0">
                <a:solidFill>
                  <a:schemeClr val="bg1"/>
                </a:solidFill>
                <a:latin typeface="書法家中楷體" panose="02010609010101010101" pitchFamily="49" charset="-120"/>
                <a:ea typeface="書法家中楷體" panose="02010609010101010101" pitchFamily="49" charset="-120"/>
              </a:rPr>
              <a:t>小時</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非</a:t>
            </a:r>
            <a:r>
              <a:rPr lang="zh-TW" altLang="zh-TW" sz="2400" dirty="0">
                <a:solidFill>
                  <a:schemeClr val="bg1"/>
                </a:solidFill>
                <a:latin typeface="書法家中楷體" panose="02010609010101010101" pitchFamily="49" charset="-120"/>
                <a:ea typeface="書法家中楷體" panose="02010609010101010101" pitchFamily="49" charset="-120"/>
              </a:rPr>
              <a:t>體育專長教師應於每學年參加</a:t>
            </a:r>
            <a:r>
              <a:rPr lang="en-US" altLang="zh-TW" sz="2400" dirty="0">
                <a:solidFill>
                  <a:schemeClr val="bg1"/>
                </a:solidFill>
                <a:latin typeface="書法家中楷體" panose="02010609010101010101" pitchFamily="49" charset="-120"/>
                <a:ea typeface="書法家中楷體" panose="02010609010101010101" pitchFamily="49" charset="-120"/>
              </a:rPr>
              <a:t>2</a:t>
            </a:r>
            <a:r>
              <a:rPr lang="zh-TW" altLang="zh-TW" sz="2400" dirty="0">
                <a:solidFill>
                  <a:schemeClr val="bg1"/>
                </a:solidFill>
                <a:latin typeface="書法家中楷體" panose="02010609010101010101" pitchFamily="49" charset="-120"/>
                <a:ea typeface="書法家中楷體" panose="02010609010101010101" pitchFamily="49" charset="-120"/>
              </a:rPr>
              <a:t>項以上體育教學相關專長</a:t>
            </a:r>
            <a:r>
              <a:rPr lang="zh-TW" altLang="zh-TW" sz="2400" dirty="0" smtClean="0">
                <a:solidFill>
                  <a:schemeClr val="bg1"/>
                </a:solidFill>
                <a:latin typeface="書法家中楷體" panose="02010609010101010101" pitchFamily="49" charset="-120"/>
                <a:ea typeface="書法家中楷體" panose="02010609010101010101" pitchFamily="49" charset="-120"/>
              </a:rPr>
              <a:t>研習</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每</a:t>
            </a:r>
            <a:r>
              <a:rPr lang="zh-TW" altLang="zh-TW" sz="2400" dirty="0">
                <a:solidFill>
                  <a:schemeClr val="bg1"/>
                </a:solidFill>
                <a:latin typeface="書法家中楷體" panose="02010609010101010101" pitchFamily="49" charset="-120"/>
                <a:ea typeface="書法家中楷體" panose="02010609010101010101" pitchFamily="49" charset="-120"/>
              </a:rPr>
              <a:t>項達</a:t>
            </a:r>
            <a:r>
              <a:rPr lang="en-US" altLang="zh-TW" sz="2400" dirty="0">
                <a:solidFill>
                  <a:schemeClr val="bg1"/>
                </a:solidFill>
                <a:latin typeface="書法家中楷體" panose="02010609010101010101" pitchFamily="49" charset="-120"/>
                <a:ea typeface="書法家中楷體" panose="02010609010101010101" pitchFamily="49" charset="-120"/>
              </a:rPr>
              <a:t>6</a:t>
            </a:r>
            <a:r>
              <a:rPr lang="zh-TW" altLang="zh-TW" sz="2400" dirty="0">
                <a:solidFill>
                  <a:schemeClr val="bg1"/>
                </a:solidFill>
                <a:latin typeface="書法家中楷體" panose="02010609010101010101" pitchFamily="49" charset="-120"/>
                <a:ea typeface="書法家中楷體" panose="02010609010101010101" pitchFamily="49" charset="-120"/>
              </a:rPr>
              <a:t>小時</a:t>
            </a:r>
            <a:r>
              <a:rPr lang="zh-TW" altLang="zh-TW" sz="2400" dirty="0" smtClean="0">
                <a:solidFill>
                  <a:schemeClr val="bg1"/>
                </a:solidFill>
                <a:latin typeface="書法家中楷體" panose="02010609010101010101" pitchFamily="49" charset="-120"/>
                <a:ea typeface="書法家中楷體" panose="02010609010101010101" pitchFamily="49" charset="-120"/>
              </a:rPr>
              <a:t>以上</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共</a:t>
            </a:r>
            <a:r>
              <a:rPr lang="en-US" altLang="zh-TW" sz="2400" dirty="0">
                <a:solidFill>
                  <a:schemeClr val="bg1"/>
                </a:solidFill>
                <a:latin typeface="書法家中楷體" panose="02010609010101010101" pitchFamily="49" charset="-120"/>
                <a:ea typeface="書法家中楷體" panose="02010609010101010101" pitchFamily="49" charset="-120"/>
              </a:rPr>
              <a:t>12</a:t>
            </a:r>
            <a:r>
              <a:rPr lang="zh-TW" altLang="zh-TW" sz="2400" dirty="0">
                <a:solidFill>
                  <a:schemeClr val="bg1"/>
                </a:solidFill>
                <a:latin typeface="書法家中楷體" panose="02010609010101010101" pitchFamily="49" charset="-120"/>
                <a:ea typeface="書法家中楷體" panose="02010609010101010101" pitchFamily="49" charset="-120"/>
              </a:rPr>
              <a:t>小時</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896938" indent="-896938"/>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268288" indent="-268288">
              <a:buFont typeface="Wingdings" panose="05000000000000000000" pitchFamily="2" charset="2"/>
              <a:buChar char="Ø"/>
            </a:pPr>
            <a:r>
              <a:rPr lang="zh-TW" altLang="en-US" sz="2400" dirty="0" smtClean="0">
                <a:solidFill>
                  <a:schemeClr val="bg1"/>
                </a:solidFill>
                <a:latin typeface="書法家中楷體" panose="02010609010101010101" pitchFamily="49" charset="-120"/>
                <a:ea typeface="書法家中楷體" panose="02010609010101010101" pitchFamily="49" charset="-120"/>
              </a:rPr>
              <a:t>本學期評量時間：</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r>
              <a:rPr lang="zh-TW" altLang="en-US" sz="2400" dirty="0" smtClean="0">
                <a:solidFill>
                  <a:schemeClr val="bg1"/>
                </a:solidFill>
                <a:latin typeface="書法家中楷體" panose="02010609010101010101" pitchFamily="49" charset="-120"/>
                <a:ea typeface="書法家中楷體" panose="02010609010101010101" pitchFamily="49" charset="-120"/>
              </a:rPr>
              <a:t>   </a:t>
            </a:r>
            <a:r>
              <a:rPr lang="zh-TW" altLang="zh-TW" sz="2400" dirty="0" smtClean="0">
                <a:solidFill>
                  <a:schemeClr val="bg1"/>
                </a:solidFill>
                <a:latin typeface="書法家中楷體" panose="02010609010101010101" pitchFamily="49" charset="-120"/>
                <a:ea typeface="書法家中楷體" panose="02010609010101010101" pitchFamily="49" charset="-120"/>
              </a:rPr>
              <a:t>期中考</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11/4</a:t>
            </a:r>
            <a:r>
              <a:rPr lang="zh-TW" altLang="zh-TW" sz="2400" dirty="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11/5</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一</a:t>
            </a:r>
            <a:r>
              <a:rPr lang="zh-TW"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二</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indent="268288"/>
            <a:r>
              <a:rPr lang="zh-TW" altLang="zh-TW" sz="2400" dirty="0" smtClean="0">
                <a:solidFill>
                  <a:schemeClr val="bg1"/>
                </a:solidFill>
                <a:latin typeface="書法家中楷體" panose="02010609010101010101" pitchFamily="49" charset="-120"/>
                <a:ea typeface="書法家中楷體" panose="02010609010101010101" pitchFamily="49" charset="-120"/>
              </a:rPr>
              <a:t>期末考</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1/13</a:t>
            </a:r>
            <a:r>
              <a:rPr lang="zh-TW" altLang="zh-TW" sz="2400" dirty="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1/14</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一</a:t>
            </a:r>
            <a:r>
              <a:rPr lang="zh-TW"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二</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p:txBody>
      </p:sp>
    </p:spTree>
    <p:extLst>
      <p:ext uri="{BB962C8B-B14F-4D97-AF65-F5344CB8AC3E}">
        <p14:creationId xmlns:p14="http://schemas.microsoft.com/office/powerpoint/2010/main" val="1159354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a:t>
            </a:r>
            <a:r>
              <a:rPr lang="zh-TW" altLang="en-US" dirty="0">
                <a:solidFill>
                  <a:schemeClr val="bg1">
                    <a:lumMod val="95000"/>
                  </a:schemeClr>
                </a:solidFill>
                <a:latin typeface="書法家中楷體" panose="02010609010101010101" pitchFamily="49" charset="-120"/>
                <a:ea typeface="書法家中楷體" panose="02010609010101010101" pitchFamily="49" charset="-120"/>
              </a:rPr>
              <a:t>：劉彥佁</a:t>
            </a:r>
          </a:p>
        </p:txBody>
      </p:sp>
      <p:sp>
        <p:nvSpPr>
          <p:cNvPr id="3" name="矩形 2"/>
          <p:cNvSpPr/>
          <p:nvPr/>
        </p:nvSpPr>
        <p:spPr>
          <a:xfrm>
            <a:off x="467544" y="627534"/>
            <a:ext cx="7704856" cy="3416320"/>
          </a:xfrm>
          <a:prstGeom prst="rect">
            <a:avLst/>
          </a:prstGeom>
        </p:spPr>
        <p:txBody>
          <a:bodyPr wrap="square">
            <a:spAutoFit/>
          </a:bodyPr>
          <a:lstStyle/>
          <a:p>
            <a:pPr marL="269875" lvl="0" indent="-269875">
              <a:buFont typeface="Wingdings" panose="05000000000000000000" pitchFamily="2" charset="2"/>
              <a:buChar char="Ø"/>
            </a:pPr>
            <a:r>
              <a:rPr lang="zh-TW" altLang="zh-TW" sz="2400" dirty="0" smtClean="0">
                <a:solidFill>
                  <a:schemeClr val="bg1"/>
                </a:solidFill>
                <a:latin typeface="書法家中楷體" panose="02010609010101010101" pitchFamily="49" charset="-120"/>
                <a:ea typeface="書法家中楷體" panose="02010609010101010101" pitchFamily="49" charset="-120"/>
              </a:rPr>
              <a:t>作業</a:t>
            </a:r>
            <a:r>
              <a:rPr lang="zh-TW" altLang="zh-TW" sz="2400" dirty="0">
                <a:solidFill>
                  <a:schemeClr val="bg1"/>
                </a:solidFill>
                <a:latin typeface="書法家中楷體" panose="02010609010101010101" pitchFamily="49" charset="-120"/>
                <a:ea typeface="書法家中楷體" panose="02010609010101010101" pitchFamily="49" charset="-120"/>
              </a:rPr>
              <a:t>調閱：今年度開始採取全送至校長室再進行抽閱，並新增資源班調閱。</a:t>
            </a:r>
          </a:p>
          <a:p>
            <a:pPr marL="358775" indent="-88900"/>
            <a:r>
              <a:rPr lang="zh-TW" altLang="zh-TW" sz="2400" dirty="0">
                <a:solidFill>
                  <a:schemeClr val="bg1"/>
                </a:solidFill>
                <a:latin typeface="書法家中楷體" panose="02010609010101010101" pitchFamily="49" charset="-120"/>
                <a:ea typeface="書法家中楷體" panose="02010609010101010101" pitchFamily="49" charset="-120"/>
              </a:rPr>
              <a:t>第</a:t>
            </a:r>
            <a:r>
              <a:rPr lang="en-US" altLang="zh-TW" sz="2400" dirty="0">
                <a:solidFill>
                  <a:schemeClr val="bg1"/>
                </a:solidFill>
                <a:latin typeface="書法家中楷體" panose="02010609010101010101" pitchFamily="49" charset="-120"/>
                <a:ea typeface="書法家中楷體" panose="02010609010101010101" pitchFamily="49" charset="-120"/>
              </a:rPr>
              <a:t>12</a:t>
            </a:r>
            <a:r>
              <a:rPr lang="zh-TW" altLang="zh-TW" sz="2400" dirty="0" smtClean="0">
                <a:solidFill>
                  <a:schemeClr val="bg1"/>
                </a:solidFill>
                <a:latin typeface="書法家中楷體" panose="02010609010101010101" pitchFamily="49" charset="-120"/>
                <a:ea typeface="書法家中楷體" panose="02010609010101010101" pitchFamily="49" charset="-120"/>
              </a:rPr>
              <a:t>週</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11/11~11/15</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第一次</a:t>
            </a:r>
            <a:r>
              <a:rPr lang="zh-TW" altLang="zh-TW" sz="2400" dirty="0">
                <a:solidFill>
                  <a:schemeClr val="bg1"/>
                </a:solidFill>
                <a:latin typeface="書法家中楷體" panose="02010609010101010101" pitchFamily="49" charset="-120"/>
                <a:ea typeface="書法家中楷體" panose="02010609010101010101" pitchFamily="49" charset="-120"/>
              </a:rPr>
              <a:t>作業抽</a:t>
            </a:r>
            <a:r>
              <a:rPr lang="zh-TW" altLang="zh-TW" sz="2400" dirty="0" smtClean="0">
                <a:solidFill>
                  <a:schemeClr val="bg1"/>
                </a:solidFill>
                <a:latin typeface="書法家中楷體" panose="02010609010101010101" pitchFamily="49" charset="-120"/>
                <a:ea typeface="書法家中楷體" panose="02010609010101010101" pitchFamily="49" charset="-120"/>
              </a:rPr>
              <a:t>閱國</a:t>
            </a:r>
            <a:r>
              <a:rPr lang="zh-TW" altLang="zh-TW" sz="2400" dirty="0">
                <a:solidFill>
                  <a:schemeClr val="bg1"/>
                </a:solidFill>
                <a:latin typeface="書法家中楷體" panose="02010609010101010101" pitchFamily="49" charset="-120"/>
                <a:ea typeface="書法家中楷體" panose="02010609010101010101" pitchFamily="49" charset="-120"/>
              </a:rPr>
              <a:t>、數、社、自</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a:t>
            </a:r>
          </a:p>
          <a:p>
            <a:pPr marL="269875"/>
            <a:r>
              <a:rPr lang="zh-TW" altLang="zh-TW" sz="2400" dirty="0">
                <a:solidFill>
                  <a:schemeClr val="bg1"/>
                </a:solidFill>
                <a:latin typeface="書法家中楷體" panose="02010609010101010101" pitchFamily="49" charset="-120"/>
                <a:ea typeface="書法家中楷體" panose="02010609010101010101" pitchFamily="49" charset="-120"/>
              </a:rPr>
              <a:t>第</a:t>
            </a:r>
            <a:r>
              <a:rPr lang="en-US" altLang="zh-TW" sz="2400" dirty="0">
                <a:solidFill>
                  <a:schemeClr val="bg1"/>
                </a:solidFill>
                <a:latin typeface="書法家中楷體" panose="02010609010101010101" pitchFamily="49" charset="-120"/>
                <a:ea typeface="書法家中楷體" panose="02010609010101010101" pitchFamily="49" charset="-120"/>
              </a:rPr>
              <a:t>20</a:t>
            </a:r>
            <a:r>
              <a:rPr lang="zh-TW" altLang="zh-TW" sz="2400" dirty="0" smtClean="0">
                <a:solidFill>
                  <a:schemeClr val="bg1"/>
                </a:solidFill>
                <a:latin typeface="書法家中楷體" panose="02010609010101010101" pitchFamily="49" charset="-120"/>
                <a:ea typeface="書法家中楷體" panose="02010609010101010101" pitchFamily="49" charset="-120"/>
              </a:rPr>
              <a:t>週</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1/6~1/10</a:t>
            </a:r>
            <a:r>
              <a:rPr lang="zh-TW" altLang="en-US"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smtClean="0">
                <a:solidFill>
                  <a:schemeClr val="bg1"/>
                </a:solidFill>
                <a:latin typeface="書法家中楷體" panose="02010609010101010101" pitchFamily="49" charset="-120"/>
                <a:ea typeface="書法家中楷體" panose="02010609010101010101" pitchFamily="49" charset="-120"/>
              </a:rPr>
              <a:t>第二</a:t>
            </a:r>
            <a:r>
              <a:rPr lang="zh-TW" altLang="zh-TW" sz="2400" dirty="0">
                <a:solidFill>
                  <a:schemeClr val="bg1"/>
                </a:solidFill>
                <a:latin typeface="書法家中楷體" panose="02010609010101010101" pitchFamily="49" charset="-120"/>
                <a:ea typeface="書法家中楷體" panose="02010609010101010101" pitchFamily="49" charset="-120"/>
              </a:rPr>
              <a:t>次作業調閱</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作文、書法、英語</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a:t>
            </a:r>
          </a:p>
          <a:p>
            <a:pPr marL="269875"/>
            <a:r>
              <a:rPr lang="zh-TW" altLang="zh-TW" sz="2400" dirty="0">
                <a:solidFill>
                  <a:schemeClr val="bg1"/>
                </a:solidFill>
                <a:latin typeface="書法家中楷體" panose="02010609010101010101" pitchFamily="49" charset="-120"/>
                <a:ea typeface="書法家中楷體" panose="02010609010101010101" pitchFamily="49" charset="-120"/>
              </a:rPr>
              <a:t>老師批改注意事項：請加註批改日期，並請記得做訂正註記</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269875"/>
            <a:r>
              <a:rPr lang="zh-TW" altLang="zh-TW" sz="2400" b="1" dirty="0">
                <a:solidFill>
                  <a:srgbClr val="FF2FFF"/>
                </a:solidFill>
                <a:latin typeface="書法家中楷體" panose="02010609010101010101" pitchFamily="49" charset="-120"/>
                <a:ea typeface="書法家中楷體" panose="02010609010101010101" pitchFamily="49" charset="-120"/>
              </a:rPr>
              <a:t>小提醒</a:t>
            </a:r>
            <a:r>
              <a:rPr lang="zh-TW" altLang="zh-TW" sz="2400" dirty="0">
                <a:solidFill>
                  <a:schemeClr val="bg1"/>
                </a:solidFill>
                <a:latin typeface="書法家中楷體" panose="02010609010101010101" pitchFamily="49" charset="-120"/>
                <a:ea typeface="書法家中楷體" panose="02010609010101010101" pitchFamily="49" charset="-120"/>
              </a:rPr>
              <a:t>：平時教學可隨時記錄，有些教學有時須繳交成果，可隨時準備好，例如書法教學、讀報、海洋教學、校本課程等。</a:t>
            </a: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spTree>
    <p:extLst>
      <p:ext uri="{BB962C8B-B14F-4D97-AF65-F5344CB8AC3E}">
        <p14:creationId xmlns:p14="http://schemas.microsoft.com/office/powerpoint/2010/main" val="2965540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676994" y="3343300"/>
            <a:ext cx="461665" cy="1800200"/>
          </a:xfrm>
          <a:prstGeom prst="rect">
            <a:avLst/>
          </a:prstGeom>
          <a:noFill/>
        </p:spPr>
        <p:txBody>
          <a:bodyPr vert="eaVert" wrap="square" rtlCol="0">
            <a:spAutoFit/>
          </a:bodyPr>
          <a:lstStyle/>
          <a:p>
            <a:r>
              <a:rPr lang="zh-TW" altLang="en-US" dirty="0" smtClean="0">
                <a:solidFill>
                  <a:schemeClr val="bg1">
                    <a:lumMod val="95000"/>
                  </a:schemeClr>
                </a:solidFill>
                <a:latin typeface="書法家中楷體" panose="02010609010101010101" pitchFamily="49" charset="-120"/>
                <a:ea typeface="書法家中楷體" panose="02010609010101010101" pitchFamily="49" charset="-120"/>
              </a:rPr>
              <a:t>值日生：姚美蘭</a:t>
            </a:r>
          </a:p>
        </p:txBody>
      </p:sp>
      <p:sp>
        <p:nvSpPr>
          <p:cNvPr id="3" name="矩形 2"/>
          <p:cNvSpPr/>
          <p:nvPr/>
        </p:nvSpPr>
        <p:spPr>
          <a:xfrm>
            <a:off x="467544" y="627534"/>
            <a:ext cx="7704856" cy="3046988"/>
          </a:xfrm>
          <a:prstGeom prst="rect">
            <a:avLst/>
          </a:prstGeom>
        </p:spPr>
        <p:txBody>
          <a:bodyPr wrap="square">
            <a:spAutoFit/>
          </a:bodyPr>
          <a:lstStyle/>
          <a:p>
            <a:pPr marL="269875" lvl="0" indent="-269875">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校內語文</a:t>
            </a:r>
            <a:r>
              <a:rPr lang="zh-TW" altLang="zh-TW" sz="2400" dirty="0" smtClean="0">
                <a:solidFill>
                  <a:schemeClr val="bg1"/>
                </a:solidFill>
                <a:latin typeface="書法家中楷體" panose="02010609010101010101" pitchFamily="49" charset="-120"/>
                <a:ea typeface="書法家中楷體" panose="02010609010101010101" pitchFamily="49" charset="-120"/>
              </a:rPr>
              <a:t>競賽</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628650" indent="-628650"/>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1</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108</a:t>
            </a:r>
            <a:r>
              <a:rPr lang="zh-TW" altLang="zh-TW" sz="2400" dirty="0">
                <a:solidFill>
                  <a:schemeClr val="bg1"/>
                </a:solidFill>
                <a:latin typeface="書法家中楷體" panose="02010609010101010101" pitchFamily="49" charset="-120"/>
                <a:ea typeface="書法家中楷體" panose="02010609010101010101" pitchFamily="49" charset="-120"/>
              </a:rPr>
              <a:t>年</a:t>
            </a:r>
            <a:r>
              <a:rPr lang="en-US" altLang="zh-TW" sz="2400" dirty="0">
                <a:solidFill>
                  <a:schemeClr val="bg1"/>
                </a:solidFill>
                <a:latin typeface="書法家中楷體" panose="02010609010101010101" pitchFamily="49" charset="-120"/>
                <a:ea typeface="書法家中楷體" panose="02010609010101010101" pitchFamily="49" charset="-120"/>
              </a:rPr>
              <a:t>10/4 (</a:t>
            </a:r>
            <a:r>
              <a:rPr lang="zh-TW" altLang="zh-TW" sz="2400" dirty="0">
                <a:solidFill>
                  <a:schemeClr val="bg1"/>
                </a:solidFill>
                <a:latin typeface="書法家中楷體" panose="02010609010101010101" pitchFamily="49" charset="-120"/>
                <a:ea typeface="書法家中楷體" panose="02010609010101010101" pitchFamily="49" charset="-120"/>
              </a:rPr>
              <a:t>五</a:t>
            </a:r>
            <a:r>
              <a:rPr lang="en-US" altLang="zh-TW" sz="2400" dirty="0">
                <a:solidFill>
                  <a:schemeClr val="bg1"/>
                </a:solidFill>
                <a:latin typeface="書法家中楷體" panose="02010609010101010101" pitchFamily="49" charset="-120"/>
                <a:ea typeface="書法家中楷體" panose="02010609010101010101" pitchFamily="49" charset="-120"/>
              </a:rPr>
              <a:t>) </a:t>
            </a:r>
            <a:r>
              <a:rPr lang="zh-TW" altLang="zh-TW" sz="2400" dirty="0">
                <a:solidFill>
                  <a:schemeClr val="bg1"/>
                </a:solidFill>
                <a:latin typeface="書法家中楷體" panose="02010609010101010101" pitchFamily="49" charset="-120"/>
                <a:ea typeface="書法家中楷體" panose="02010609010101010101" pitchFamily="49" charset="-120"/>
              </a:rPr>
              <a:t>四、五年級閩南語朗讀比賽，請各班推派</a:t>
            </a:r>
            <a:r>
              <a:rPr lang="en-US" altLang="zh-TW" sz="2400" dirty="0">
                <a:solidFill>
                  <a:schemeClr val="bg1"/>
                </a:solidFill>
                <a:latin typeface="書法家中楷體" panose="02010609010101010101" pitchFamily="49" charset="-120"/>
                <a:ea typeface="書法家中楷體" panose="02010609010101010101" pitchFamily="49" charset="-120"/>
              </a:rPr>
              <a:t>2-3</a:t>
            </a:r>
            <a:r>
              <a:rPr lang="zh-TW" altLang="zh-TW" sz="2400" dirty="0">
                <a:solidFill>
                  <a:schemeClr val="bg1"/>
                </a:solidFill>
                <a:latin typeface="書法家中楷體" panose="02010609010101010101" pitchFamily="49" charset="-120"/>
                <a:ea typeface="書法家中楷體" panose="02010609010101010101" pitchFamily="49" charset="-120"/>
              </a:rPr>
              <a:t>名代表。</a:t>
            </a:r>
          </a:p>
          <a:p>
            <a:pPr marL="628650" indent="-628650"/>
            <a:r>
              <a:rPr lang="zh-TW" altLang="en-US" sz="2400" dirty="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2</a:t>
            </a:r>
            <a:r>
              <a:rPr lang="zh-TW" altLang="en-US" sz="2400" dirty="0" smtClean="0">
                <a:solidFill>
                  <a:schemeClr val="bg1"/>
                </a:solidFill>
                <a:latin typeface="書法家中楷體" panose="02010609010101010101" pitchFamily="49" charset="-120"/>
                <a:ea typeface="書法家中楷體" panose="02010609010101010101" pitchFamily="49" charset="-120"/>
              </a:rPr>
              <a:t>）</a:t>
            </a:r>
            <a:r>
              <a:rPr lang="en-US" altLang="zh-TW" sz="2400" dirty="0" smtClean="0">
                <a:solidFill>
                  <a:schemeClr val="bg1"/>
                </a:solidFill>
                <a:latin typeface="書法家中楷體" panose="02010609010101010101" pitchFamily="49" charset="-120"/>
                <a:ea typeface="書法家中楷體" panose="02010609010101010101" pitchFamily="49" charset="-120"/>
              </a:rPr>
              <a:t>108</a:t>
            </a:r>
            <a:r>
              <a:rPr lang="zh-TW" altLang="zh-TW" sz="2400" dirty="0">
                <a:solidFill>
                  <a:schemeClr val="bg1"/>
                </a:solidFill>
                <a:latin typeface="書法家中楷體" panose="02010609010101010101" pitchFamily="49" charset="-120"/>
                <a:ea typeface="書法家中楷體" panose="02010609010101010101" pitchFamily="49" charset="-120"/>
              </a:rPr>
              <a:t>年</a:t>
            </a:r>
            <a:r>
              <a:rPr lang="en-US" altLang="zh-TW" sz="2400" dirty="0">
                <a:solidFill>
                  <a:schemeClr val="bg1"/>
                </a:solidFill>
                <a:latin typeface="書法家中楷體" panose="02010609010101010101" pitchFamily="49" charset="-120"/>
                <a:ea typeface="書法家中楷體" panose="02010609010101010101" pitchFamily="49" charset="-120"/>
              </a:rPr>
              <a:t>11/8 (</a:t>
            </a:r>
            <a:r>
              <a:rPr lang="zh-TW" altLang="zh-TW" sz="2400" dirty="0">
                <a:solidFill>
                  <a:schemeClr val="bg1"/>
                </a:solidFill>
                <a:latin typeface="書法家中楷體" panose="02010609010101010101" pitchFamily="49" charset="-120"/>
                <a:ea typeface="書法家中楷體" panose="02010609010101010101" pitchFamily="49" charset="-120"/>
              </a:rPr>
              <a:t>五</a:t>
            </a:r>
            <a:r>
              <a:rPr lang="en-US" altLang="zh-TW" sz="2400" dirty="0">
                <a:solidFill>
                  <a:schemeClr val="bg1"/>
                </a:solidFill>
                <a:latin typeface="書法家中楷體" panose="02010609010101010101" pitchFamily="49" charset="-120"/>
                <a:ea typeface="書法家中楷體" panose="02010609010101010101" pitchFamily="49" charset="-120"/>
              </a:rPr>
              <a:t>) </a:t>
            </a:r>
            <a:r>
              <a:rPr lang="zh-TW" altLang="zh-TW" sz="2400" dirty="0">
                <a:solidFill>
                  <a:schemeClr val="bg1"/>
                </a:solidFill>
                <a:latin typeface="書法家中楷體" panose="02010609010101010101" pitchFamily="49" charset="-120"/>
                <a:ea typeface="書法家中楷體" panose="02010609010101010101" pitchFamily="49" charset="-120"/>
              </a:rPr>
              <a:t>四、五年級國語朗讀比賽，請各</a:t>
            </a:r>
            <a:r>
              <a:rPr lang="zh-TW" altLang="zh-TW" sz="2400" dirty="0" smtClean="0">
                <a:solidFill>
                  <a:schemeClr val="bg1"/>
                </a:solidFill>
                <a:latin typeface="書法家中楷體" panose="02010609010101010101" pitchFamily="49" charset="-120"/>
                <a:ea typeface="書法家中楷體" panose="02010609010101010101" pitchFamily="49" charset="-120"/>
              </a:rPr>
              <a:t>班推派</a:t>
            </a:r>
            <a:r>
              <a:rPr lang="en-US" altLang="zh-TW" sz="2400" dirty="0">
                <a:solidFill>
                  <a:schemeClr val="bg1"/>
                </a:solidFill>
                <a:latin typeface="書法家中楷體" panose="02010609010101010101" pitchFamily="49" charset="-120"/>
                <a:ea typeface="書法家中楷體" panose="02010609010101010101" pitchFamily="49" charset="-120"/>
              </a:rPr>
              <a:t>2-3</a:t>
            </a:r>
            <a:r>
              <a:rPr lang="zh-TW" altLang="zh-TW" sz="2400" dirty="0">
                <a:solidFill>
                  <a:schemeClr val="bg1"/>
                </a:solidFill>
                <a:latin typeface="書法家中楷體" panose="02010609010101010101" pitchFamily="49" charset="-120"/>
                <a:ea typeface="書法家中楷體" panose="02010609010101010101" pitchFamily="49" charset="-120"/>
              </a:rPr>
              <a:t>名代表</a:t>
            </a:r>
            <a:r>
              <a:rPr lang="zh-TW" altLang="zh-TW" sz="2400" dirty="0" smtClean="0">
                <a:solidFill>
                  <a:schemeClr val="bg1"/>
                </a:solidFill>
                <a:latin typeface="書法家中楷體" panose="02010609010101010101" pitchFamily="49" charset="-120"/>
                <a:ea typeface="書法家中楷體" panose="02010609010101010101" pitchFamily="49" charset="-120"/>
              </a:rPr>
              <a:t>。</a:t>
            </a:r>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endParaRPr lang="en-US" altLang="zh-TW" sz="2400" dirty="0" smtClean="0">
              <a:solidFill>
                <a:schemeClr val="bg1"/>
              </a:solidFill>
              <a:latin typeface="書法家中楷體" panose="02010609010101010101" pitchFamily="49" charset="-120"/>
              <a:ea typeface="書法家中楷體" panose="02010609010101010101" pitchFamily="49" charset="-120"/>
            </a:endParaRPr>
          </a:p>
          <a:p>
            <a:pPr marL="269875" indent="-269875">
              <a:buFont typeface="Wingdings" panose="05000000000000000000" pitchFamily="2" charset="2"/>
              <a:buChar char="Ø"/>
            </a:pPr>
            <a:r>
              <a:rPr lang="zh-TW" altLang="zh-TW" sz="2400" dirty="0">
                <a:solidFill>
                  <a:schemeClr val="bg1"/>
                </a:solidFill>
                <a:latin typeface="書法家中楷體" panose="02010609010101010101" pitchFamily="49" charset="-120"/>
                <a:ea typeface="書法家中楷體" panose="02010609010101010101" pitchFamily="49" charset="-120"/>
              </a:rPr>
              <a:t>科展今年輪到中</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三</a:t>
            </a:r>
            <a:r>
              <a:rPr lang="en-US" altLang="zh-TW" sz="2400" dirty="0">
                <a:solidFill>
                  <a:schemeClr val="bg1"/>
                </a:solidFill>
                <a:latin typeface="書法家中楷體" panose="02010609010101010101" pitchFamily="49" charset="-120"/>
                <a:ea typeface="書法家中楷體" panose="02010609010101010101" pitchFamily="49" charset="-120"/>
              </a:rPr>
              <a:t>)</a:t>
            </a:r>
            <a:r>
              <a:rPr lang="zh-TW" altLang="zh-TW" sz="2400" dirty="0">
                <a:solidFill>
                  <a:schemeClr val="bg1"/>
                </a:solidFill>
                <a:latin typeface="書法家中楷體" panose="02010609010101010101" pitchFamily="49" charset="-120"/>
                <a:ea typeface="書法家中楷體" panose="02010609010101010101" pitchFamily="49" charset="-120"/>
              </a:rPr>
              <a:t>年級教師負責，請負責教師提前進行準備。</a:t>
            </a:r>
            <a:endParaRPr lang="zh-TW" altLang="en-US" sz="2400" dirty="0">
              <a:solidFill>
                <a:schemeClr val="bg1"/>
              </a:solidFill>
              <a:latin typeface="書法家中楷體" panose="02010609010101010101" pitchFamily="49" charset="-120"/>
              <a:ea typeface="書法家中楷體" panose="02010609010101010101" pitchFamily="49" charset="-120"/>
              <a:sym typeface="Salesforce Sans"/>
            </a:endParaRPr>
          </a:p>
        </p:txBody>
      </p:sp>
    </p:spTree>
    <p:extLst>
      <p:ext uri="{BB962C8B-B14F-4D97-AF65-F5344CB8AC3E}">
        <p14:creationId xmlns:p14="http://schemas.microsoft.com/office/powerpoint/2010/main" val="318646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黑板组合">
      <a:majorFont>
        <a:latin typeface="Informal Roman"/>
        <a:ea typeface="方正毡笔黑简体"/>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solidFill>
              <a:schemeClr val="bg1">
                <a:lumMod val="95000"/>
              </a:schemeClr>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2551</Words>
  <Application>Microsoft Office PowerPoint</Application>
  <PresentationFormat>如螢幕大小 (16:9)</PresentationFormat>
  <Paragraphs>249</Paragraphs>
  <Slides>35</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35</vt:i4>
      </vt:variant>
    </vt:vector>
  </HeadingPairs>
  <TitlesOfParts>
    <vt:vector size="47" baseType="lpstr">
      <vt:lpstr>微软雅黑</vt:lpstr>
      <vt:lpstr>Salesforce Sans</vt:lpstr>
      <vt:lpstr>宋体</vt:lpstr>
      <vt:lpstr>方正毡笔黑简体</vt:lpstr>
      <vt:lpstr>書法家中楷體</vt:lpstr>
      <vt:lpstr>華康行楷體W5</vt:lpstr>
      <vt:lpstr>標楷體</vt:lpstr>
      <vt:lpstr>Arial</vt:lpstr>
      <vt:lpstr>Calibri</vt:lpstr>
      <vt:lpstr>Informal Roman</vt:lpstr>
      <vt:lpstr>Wingdings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wm o</cp:lastModifiedBy>
  <cp:revision>89</cp:revision>
  <dcterms:created xsi:type="dcterms:W3CDTF">2012-11-27T00:59:01Z</dcterms:created>
  <dcterms:modified xsi:type="dcterms:W3CDTF">2019-09-04T08:38:10Z</dcterms:modified>
</cp:coreProperties>
</file>