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  <p:sldMasterId id="2147484260" r:id="rId2"/>
    <p:sldMasterId id="2147484264" r:id="rId3"/>
    <p:sldMasterId id="2147484270" r:id="rId4"/>
    <p:sldMasterId id="2147484274" r:id="rId5"/>
  </p:sldMasterIdLst>
  <p:notesMasterIdLst>
    <p:notesMasterId r:id="rId20"/>
  </p:notesMasterIdLst>
  <p:sldIdLst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83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0E5C8-0794-4285-8D4C-1FE395E8FE29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AF402-77D7-4ACF-B11A-606C179241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71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9080E-FD6E-4949-A790-2A20D9611822}" type="datetimeFigureOut">
              <a:rPr lang="fr-FR" altLang="zh-TW"/>
              <a:pPr/>
              <a:t>27/09/2019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CAA01-0981-4C17-8297-E4961F6F972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63689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689CF-F6C1-4BEF-9102-7568DEAADE28}" type="datetimeFigureOut">
              <a:rPr lang="fr-FR" altLang="zh-TW"/>
              <a:pPr/>
              <a:t>27/09/2019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45739-38D9-4256-8EA0-A8492A30CE3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42422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B5B20-2D69-45EF-8FDA-951F5AE6E2B5}" type="datetimeFigureOut">
              <a:rPr lang="fr-FR" altLang="zh-TW"/>
              <a:pPr/>
              <a:t>27/09/2019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6F650-BDCD-436B-81BC-F34DE893DF7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75966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28734"/>
            <a:ext cx="7772400" cy="818521"/>
          </a:xfrm>
        </p:spPr>
        <p:txBody>
          <a:bodyPr/>
          <a:lstStyle>
            <a:lvl1pPr>
              <a:defRPr>
                <a:solidFill>
                  <a:srgbClr val="DB5A1E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773965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rgbClr val="DB5A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6D2-5CA5-4D2A-929B-60AB40DC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843D-06D0-499B-A071-878425D94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0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74639"/>
            <a:ext cx="6419056" cy="1143000"/>
          </a:xfrm>
        </p:spPr>
        <p:txBody>
          <a:bodyPr/>
          <a:lstStyle>
            <a:lvl1pPr algn="l">
              <a:defRPr>
                <a:solidFill>
                  <a:srgbClr val="B4481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600201"/>
            <a:ext cx="6419056" cy="4525963"/>
          </a:xfrm>
        </p:spPr>
        <p:txBody>
          <a:bodyPr/>
          <a:lstStyle>
            <a:lvl1pPr>
              <a:defRPr>
                <a:solidFill>
                  <a:srgbClr val="B44818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6D2-5CA5-4D2A-929B-60AB40DC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843D-06D0-499B-A071-878425D94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0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2723"/>
            <a:ext cx="8229600" cy="1143000"/>
          </a:xfrm>
        </p:spPr>
        <p:txBody>
          <a:bodyPr/>
          <a:lstStyle>
            <a:lvl1pPr>
              <a:defRPr>
                <a:solidFill>
                  <a:srgbClr val="B4481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084850"/>
            <a:ext cx="8229600" cy="4041313"/>
          </a:xfrm>
        </p:spPr>
        <p:txBody>
          <a:bodyPr/>
          <a:lstStyle>
            <a:lvl1pPr marL="0" indent="0" algn="ctr">
              <a:buNone/>
              <a:defRPr>
                <a:solidFill>
                  <a:srgbClr val="B44818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6D2-5CA5-4D2A-929B-60AB40DC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843D-06D0-499B-A071-878425D94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3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emplatesWise.co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594785"/>
            <a:ext cx="7772400" cy="81703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mtClean="0">
                <a:solidFill>
                  <a:srgbClr val="339966"/>
                </a:solidFill>
              </a:rPr>
              <a:t>按一下以編輯母片標題樣式</a:t>
            </a:r>
            <a:endParaRPr lang="fr-CA" dirty="0" smtClean="0">
              <a:solidFill>
                <a:srgbClr val="339966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1198034"/>
            <a:ext cx="6400800" cy="79163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zh-TW" altLang="en-US" smtClean="0">
                <a:solidFill>
                  <a:srgbClr val="339966"/>
                </a:solidFill>
              </a:rPr>
              <a:t>按一下以編輯母片副標題樣式</a:t>
            </a:r>
            <a:endParaRPr lang="fr-CA" dirty="0" smtClean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58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- Templateswise.co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853"/>
            <a:ext cx="8229600" cy="1143000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888"/>
            <a:ext cx="8229600" cy="4813465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  <a:lvl2pPr>
              <a:defRPr>
                <a:solidFill>
                  <a:srgbClr val="339966"/>
                </a:solidFill>
              </a:defRPr>
            </a:lvl2pPr>
            <a:lvl3pPr>
              <a:defRPr>
                <a:solidFill>
                  <a:srgbClr val="339966"/>
                </a:solidFill>
              </a:defRPr>
            </a:lvl3pPr>
            <a:lvl4pPr>
              <a:defRPr>
                <a:solidFill>
                  <a:srgbClr val="339966"/>
                </a:solidFill>
              </a:defRPr>
            </a:lvl4pPr>
            <a:lvl5pPr>
              <a:defRPr>
                <a:solidFill>
                  <a:srgbClr val="339966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4568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emplateswise.co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853"/>
            <a:ext cx="8229600" cy="1143000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83888"/>
            <a:ext cx="8229600" cy="4813465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  <a:lvl2pPr>
              <a:defRPr>
                <a:solidFill>
                  <a:srgbClr val="339966"/>
                </a:solidFill>
              </a:defRPr>
            </a:lvl2pPr>
            <a:lvl3pPr>
              <a:defRPr>
                <a:solidFill>
                  <a:srgbClr val="339966"/>
                </a:solidFill>
              </a:defRPr>
            </a:lvl3pPr>
            <a:lvl4pPr>
              <a:defRPr>
                <a:solidFill>
                  <a:srgbClr val="339966"/>
                </a:solidFill>
              </a:defRPr>
            </a:lvl4pPr>
            <a:lvl5pPr>
              <a:defRPr>
                <a:solidFill>
                  <a:srgbClr val="339966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5104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emplateswise.co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83768" y="458853"/>
            <a:ext cx="6203032" cy="1143000"/>
          </a:xfrm>
        </p:spPr>
        <p:txBody>
          <a:bodyPr/>
          <a:lstStyle>
            <a:lvl1pPr algn="l">
              <a:defRPr>
                <a:solidFill>
                  <a:srgbClr val="339966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83768" y="1783887"/>
            <a:ext cx="6203032" cy="4525433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  <a:lvl2pPr>
              <a:defRPr>
                <a:solidFill>
                  <a:srgbClr val="339966"/>
                </a:solidFill>
              </a:defRPr>
            </a:lvl2pPr>
            <a:lvl3pPr>
              <a:defRPr>
                <a:solidFill>
                  <a:srgbClr val="339966"/>
                </a:solidFill>
              </a:defRPr>
            </a:lvl3pPr>
            <a:lvl4pPr>
              <a:defRPr>
                <a:solidFill>
                  <a:srgbClr val="339966"/>
                </a:solidFill>
              </a:defRPr>
            </a:lvl4pPr>
            <a:lvl5pPr>
              <a:defRPr>
                <a:solidFill>
                  <a:srgbClr val="339966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735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- Templateswise.co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718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92222"/>
            <a:ext cx="8229600" cy="4901141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  <a:lvl2pPr>
              <a:defRPr>
                <a:solidFill>
                  <a:srgbClr val="339966"/>
                </a:solidFill>
              </a:defRPr>
            </a:lvl2pPr>
            <a:lvl3pPr>
              <a:defRPr>
                <a:solidFill>
                  <a:srgbClr val="339966"/>
                </a:solidFill>
              </a:defRPr>
            </a:lvl3pPr>
            <a:lvl4pPr>
              <a:defRPr>
                <a:solidFill>
                  <a:srgbClr val="339966"/>
                </a:solidFill>
              </a:defRPr>
            </a:lvl4pPr>
            <a:lvl5pPr>
              <a:defRPr>
                <a:solidFill>
                  <a:srgbClr val="339966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381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B70612-E2C0-410E-A8F0-7C30FE7C7225}" type="datetimeFigureOut">
              <a:rPr lang="fr-FR" altLang="zh-TW"/>
              <a:pPr/>
              <a:t>27/09/2019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6BF39-57B8-416F-8E49-C502C227B04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709602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965171"/>
            <a:ext cx="7772400" cy="12025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806413"/>
            <a:ext cx="6400800" cy="790939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EA6-A458-4871-97A2-672F20575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72D7-7CCF-4E93-ABF6-394E7AD5E9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74639"/>
            <a:ext cx="670708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600201"/>
            <a:ext cx="6707088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EA6-A458-4871-97A2-672F20575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72D7-7CCF-4E93-ABF6-394E7AD5E9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0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)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EA6-A458-4871-97A2-672F20575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72D7-7CCF-4E93-ABF6-394E7AD5E9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028733"/>
            <a:ext cx="8219256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2180862"/>
            <a:ext cx="8219256" cy="39453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6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E5272-C2FE-4279-B3DD-37864D804F4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57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1B4B-906B-47A4-8872-01D7D479432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78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7F86A-FAFF-41D4-8058-A778AD838FD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94894-0A59-40B9-8068-F8A55F9A4BA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78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27803-8972-4F2F-92C9-C873861655E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95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99F56-7696-4115-AC4C-B877298E9BE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53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4B97-D40B-4183-850E-D4F24E87357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9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26C20-2BC2-4D4C-9B2F-1049B78B30A9}" type="datetimeFigureOut">
              <a:rPr lang="fr-FR" altLang="zh-TW"/>
              <a:pPr/>
              <a:t>27/09/2019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836A-F789-4671-A3D4-453844D3B94D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785743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48FC2-47BD-4E80-B5F1-7492DE7FCD7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43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9267D-F2F5-4061-8C46-EFC817D9139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09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1FE90-66A5-4997-B4FF-8CC285A64E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52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4473B-4586-4382-8B9C-08014ACD98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3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F8E8E-F133-4A86-BC27-E28957869F75}" type="datetimeFigureOut">
              <a:rPr lang="fr-FR" altLang="zh-TW"/>
              <a:pPr/>
              <a:t>27/09/2019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64181-0276-453A-8C59-4247EC4B33C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01885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87C27D-4F7E-4A05-823A-F20D39B6E92A}" type="datetimeFigureOut">
              <a:rPr lang="fr-FR" altLang="zh-TW"/>
              <a:pPr/>
              <a:t>27/09/2019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44B40-4DC8-4580-8BD5-823EFF1A7C6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78567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A3CDE-7CDB-4C9C-9A17-1ADD298FC718}" type="datetimeFigureOut">
              <a:rPr lang="fr-FR" altLang="zh-TW"/>
              <a:pPr/>
              <a:t>27/09/2019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E065-DE88-4792-AAD7-C323EAF97AF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45710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7ADE75-30C5-426C-92A3-DD81248DA1C7}" type="datetimeFigureOut">
              <a:rPr lang="fr-FR" altLang="zh-TW"/>
              <a:pPr/>
              <a:t>27/09/2019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6EA49-9106-4645-818A-F6369BF4D9D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9864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144EC-05AB-4BD9-B91A-70BAC008D4A0}" type="datetimeFigureOut">
              <a:rPr lang="fr-FR" altLang="zh-TW"/>
              <a:pPr/>
              <a:t>27/09/2019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AD2D7-B84C-4999-8BAD-81A0C16893C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59077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1FD36-A62F-436C-AD41-AE2ABCF62D80}" type="datetimeFigureOut">
              <a:rPr lang="fr-FR" altLang="zh-TW"/>
              <a:pPr/>
              <a:t>27/09/2019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EFC16-0DC0-45B4-BF6C-8E29F1B9939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69250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388C0-D1BB-4351-8E56-A2CF51FF1B84}" type="datetimeFigureOut">
              <a:rPr lang="fr-FR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27/09/2019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AB6C8A-5226-4196-A7C8-8FE760CA531B}" type="slidenum">
              <a:rPr lang="fr-FR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6697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noProof="0" smtClean="0"/>
              <a:t>按一下以編輯母片標題樣式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96D2-5CA5-4D2A-929B-60AB40DC7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843D-06D0-499B-A071-878425D94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按一下以編輯母片標題樣式</a:t>
            </a:r>
            <a:endParaRPr lang="en-US" noProof="0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6CA00F-8CC2-4573-BFE4-517235DCA6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642ECD-C1D5-4D3B-8330-0DE204CD12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6EA6-A458-4871-97A2-672F20575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272D7-7CCF-4E93-ABF6-394E7AD5E9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9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932B1B-981F-4D45-A79D-43B28895F34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 bwMode="auto">
          <a:xfrm>
            <a:off x="413088" y="1484784"/>
            <a:ext cx="8458200" cy="141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9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澎湖縣 </a:t>
            </a:r>
            <a:r>
              <a:rPr lang="en-US" altLang="zh-TW" sz="19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109</a:t>
            </a:r>
            <a:r>
              <a:rPr lang="zh-TW" altLang="zh-TW" sz="19200" b="1" dirty="0">
                <a:solidFill>
                  <a:prstClr val="black">
                    <a:lumMod val="75000"/>
                    <a:lumOff val="25000"/>
                  </a:prst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年度</a:t>
            </a:r>
            <a:endParaRPr lang="en-US" altLang="zh-TW" sz="19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r>
              <a:rPr lang="zh-TW" altLang="zh-TW" sz="19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環境教育輔導小組</a:t>
            </a:r>
            <a:r>
              <a:rPr lang="zh-TW" altLang="en-US" sz="19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計畫</a:t>
            </a:r>
            <a:endParaRPr lang="en-US" altLang="zh-TW" sz="19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endParaRPr lang="en-US" altLang="zh-TW" sz="11400" dirty="0" smtClean="0"/>
          </a:p>
          <a:p>
            <a:endParaRPr lang="zh-TW" altLang="en-US" sz="11400" dirty="0" smtClean="0"/>
          </a:p>
          <a:p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300536" y="3501008"/>
            <a:ext cx="756084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36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報告人</a:t>
            </a:r>
            <a:r>
              <a:rPr lang="en-US" altLang="zh-TW" sz="36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:</a:t>
            </a:r>
            <a:r>
              <a:rPr lang="zh-TW" altLang="en-US" sz="36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 林宜君校長</a:t>
            </a:r>
            <a:r>
              <a:rPr lang="en-US" altLang="zh-TW" sz="36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(</a:t>
            </a:r>
            <a:r>
              <a:rPr lang="zh-TW" altLang="en-US" sz="36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召集人</a:t>
            </a:r>
            <a:r>
              <a:rPr lang="en-US" altLang="zh-TW" sz="36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)</a:t>
            </a:r>
            <a:r>
              <a:rPr lang="zh-TW" altLang="en-US" sz="36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 </a:t>
            </a:r>
            <a:endParaRPr lang="zh-TW" altLang="en-US" sz="3600" dirty="0"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48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  <a:t>（二）</a:t>
            </a:r>
            <a:r>
              <a:rPr lang="en-US" altLang="zh-TW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  <a:t/>
            </a:r>
            <a:br>
              <a:rPr lang="en-US" altLang="zh-TW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</a:b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  <a:t>規劃</a:t>
            </a:r>
            <a:r>
              <a:rPr lang="zh-TW" altLang="en-US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  <a:t>推廣及發展「縣市特色環境教育</a:t>
            </a: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  <a:t>」</a:t>
            </a:r>
            <a:endParaRPr lang="en-US" dirty="0" smtClean="0">
              <a:solidFill>
                <a:srgbClr val="339966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813465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08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華康古印體"/>
                <a:ea typeface="華康古印體"/>
              </a:rPr>
              <a:t>[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海龜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生態桌遊創作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與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教學研習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華康古印體"/>
                <a:ea typeface="華康古印體"/>
              </a:rPr>
              <a:t>]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計畫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1433513" lvl="1" indent="0" algn="just">
              <a:buNone/>
            </a:pP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    </a:t>
            </a:r>
            <a:endParaRPr lang="en-US" dirty="0" smtClean="0">
              <a:solidFill>
                <a:srgbClr val="339966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84323"/>
              </p:ext>
            </p:extLst>
          </p:nvPr>
        </p:nvGraphicFramePr>
        <p:xfrm>
          <a:off x="1043608" y="2852936"/>
          <a:ext cx="7560840" cy="2409825"/>
        </p:xfrm>
        <a:graphic>
          <a:graphicData uri="http://schemas.openxmlformats.org/drawingml/2006/table">
            <a:tbl>
              <a:tblPr firstRow="1" firstCol="1" bandRow="1"/>
              <a:tblGrid>
                <a:gridCol w="526551"/>
                <a:gridCol w="1664905"/>
                <a:gridCol w="708337"/>
                <a:gridCol w="628599"/>
                <a:gridCol w="519157"/>
                <a:gridCol w="93980"/>
                <a:gridCol w="971039"/>
                <a:gridCol w="24482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編號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項 </a:t>
                      </a:r>
                      <a:r>
                        <a:rPr lang="en-US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      </a:t>
                      </a: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目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單 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數 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單位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金</a:t>
                      </a:r>
                      <a:r>
                        <a:rPr lang="en-US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額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備</a:t>
                      </a:r>
                      <a:r>
                        <a:rPr lang="en-US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註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講師費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2,000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8,000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海龜生態認知課程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講師費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2,000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16,000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海龜生態桌遊創作指導課程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助教費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1,000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8,000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海龜生態桌遊創作指導課程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膳費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80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45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3,600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工作人員、創作學童共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15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人，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天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材料費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5,000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5,000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繪圖用文具紙張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印刷費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110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500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盒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55,000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桌 遊印刷費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雜支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4,400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4,400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85">
                <a:tc gridSpan="6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合</a:t>
                      </a:r>
                      <a:r>
                        <a:rPr lang="en-US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            </a:t>
                      </a: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計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100,000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7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19256" cy="88809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（三）年度</a:t>
            </a:r>
            <a:r>
              <a:rPr lang="zh-TW" altLang="en-US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主題子</a:t>
            </a: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計畫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608512"/>
          </a:xfrm>
        </p:spPr>
        <p:txBody>
          <a:bodyPr>
            <a:normAutofit/>
          </a:bodyPr>
          <a:lstStyle/>
          <a:p>
            <a:pPr lvl="0" algn="l">
              <a:buClr>
                <a:srgbClr val="D16349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09:</a:t>
            </a:r>
            <a:r>
              <a:rPr lang="zh-TW" altLang="en-US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環境</a:t>
            </a:r>
            <a:r>
              <a:rPr lang="zh-TW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教育主題式教學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模組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實施計畫</a:t>
            </a:r>
            <a:endParaRPr lang="en-US" altLang="zh-TW" sz="27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>
              <a:buClr>
                <a:srgbClr val="D16349"/>
              </a:buClr>
              <a:buSzPct val="85000"/>
            </a:pPr>
            <a:endParaRPr lang="en-US" altLang="zh-TW" sz="27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1157288" lvl="1" indent="0" algn="just">
              <a:lnSpc>
                <a:spcPts val="2040"/>
              </a:lnSpc>
              <a:spcBef>
                <a:spcPts val="600"/>
              </a:spcBef>
              <a:buClr>
                <a:srgbClr val="CCB400"/>
              </a:buClr>
              <a:buSzPct val="70000"/>
              <a:buNone/>
            </a:pP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    </a:t>
            </a:r>
            <a:endParaRPr lang="zh-TW" altLang="zh-TW" sz="2400" dirty="0">
              <a:solidFill>
                <a:schemeClr val="tx2">
                  <a:lumMod val="60000"/>
                  <a:lumOff val="40000"/>
                </a:schemeClr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381929"/>
              </p:ext>
            </p:extLst>
          </p:nvPr>
        </p:nvGraphicFramePr>
        <p:xfrm>
          <a:off x="683568" y="3068960"/>
          <a:ext cx="8136904" cy="3024338"/>
        </p:xfrm>
        <a:graphic>
          <a:graphicData uri="http://schemas.openxmlformats.org/drawingml/2006/table">
            <a:tbl>
              <a:tblPr firstRow="1" firstCol="1" bandRow="1"/>
              <a:tblGrid>
                <a:gridCol w="1392141"/>
                <a:gridCol w="892201"/>
                <a:gridCol w="956808"/>
                <a:gridCol w="503266"/>
                <a:gridCol w="1296144"/>
                <a:gridCol w="3096344"/>
              </a:tblGrid>
              <a:tr h="274940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項目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單位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單價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數量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合計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元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說明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講師鐘點費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2,000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6,000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住宿費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天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1,800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1,800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交通費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趟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2,010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4,120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資料蒐集費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件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3,000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30,000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79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編稿費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式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10,000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10,000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成果資料彙編（撰稿、編稿、圖片使用、審查）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79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教學材料費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38,080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38,080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防滑膠鞋、救生衣</a:t>
                      </a:r>
                    </a:p>
                    <a:p>
                      <a:pPr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面鏡、呼吸管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…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等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雜支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10,000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10,000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合計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100,000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indent="-152400" eaLnBrk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    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6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19256" cy="88809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（三）年度</a:t>
            </a:r>
            <a:r>
              <a:rPr lang="zh-TW" altLang="en-US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主題子</a:t>
            </a: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計畫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608512"/>
          </a:xfrm>
        </p:spPr>
        <p:txBody>
          <a:bodyPr>
            <a:normAutofit/>
          </a:bodyPr>
          <a:lstStyle/>
          <a:p>
            <a:pPr lvl="0" algn="l">
              <a:spcBef>
                <a:spcPts val="1200"/>
              </a:spcBef>
              <a:buClr>
                <a:srgbClr val="D16349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10:</a:t>
            </a:r>
            <a:r>
              <a:rPr lang="zh-TW" altLang="en-US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教育紀實影片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微電影</a:t>
            </a:r>
            <a:r>
              <a:rPr lang="en-US" altLang="zh-TW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實施</a:t>
            </a:r>
            <a:r>
              <a:rPr lang="zh-TW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endParaRPr lang="en-US" altLang="zh-TW" sz="27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1157288" lvl="1" indent="0" algn="just">
              <a:spcBef>
                <a:spcPts val="600"/>
              </a:spcBef>
              <a:buClr>
                <a:srgbClr val="CCB400"/>
              </a:buClr>
              <a:buSzPct val="70000"/>
              <a:buNone/>
            </a:pPr>
            <a:endParaRPr lang="en-US" sz="2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750529"/>
              </p:ext>
            </p:extLst>
          </p:nvPr>
        </p:nvGraphicFramePr>
        <p:xfrm>
          <a:off x="323529" y="2852936"/>
          <a:ext cx="8640958" cy="3551033"/>
        </p:xfrm>
        <a:graphic>
          <a:graphicData uri="http://schemas.openxmlformats.org/drawingml/2006/table">
            <a:tbl>
              <a:tblPr/>
              <a:tblGrid>
                <a:gridCol w="1296143"/>
                <a:gridCol w="792088"/>
                <a:gridCol w="864096"/>
                <a:gridCol w="1080120"/>
                <a:gridCol w="4608511"/>
              </a:tblGrid>
              <a:tr h="42221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【特色環境教育紀實影片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(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微電影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活動】經費概算表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62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項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     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目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單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   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價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數 量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小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    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計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備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         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註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腳本編寫費</a:t>
                      </a:r>
                      <a:endParaRPr lang="zh-TW" sz="1200" b="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新細明體"/>
                        </a:rPr>
                        <a:t>12,000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式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$12,000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片長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8-12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分鐘影片，腳本編寫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攝影</a:t>
                      </a:r>
                      <a:endParaRPr lang="zh-TW" sz="1200" b="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FF0000"/>
                          </a:solidFill>
                          <a:effectLst/>
                          <a:latin typeface="標楷體"/>
                          <a:cs typeface="新細明體"/>
                        </a:rPr>
                        <a:t>60,000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式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FF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60,000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導演、攝影師、助理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攝影器材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攝影機、空拍機、攝影周邊輔助器材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…</a:t>
                      </a:r>
                      <a:r>
                        <a:rPr lang="zh-TW" sz="1200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單價不達</a:t>
                      </a: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zh-TW" sz="1200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萬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b="0" ker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剪輯製作</a:t>
                      </a:r>
                      <a:endParaRPr lang="zh-TW" sz="1200" b="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新細明體"/>
                        </a:rPr>
                        <a:t>40,000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式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  $40,000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電腦非線性剪輯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片頭、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CG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字幕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3.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版權音樂配樂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b="0" ker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旁白製作</a:t>
                      </a:r>
                      <a:endParaRPr lang="zh-TW" sz="1200" b="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新細明體"/>
                        </a:rPr>
                        <a:t>6,000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式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 $6,000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影片旁白內容錄製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輸出</a:t>
                      </a:r>
                      <a:endParaRPr lang="zh-TW" sz="1200" b="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新細明體"/>
                        </a:rPr>
                        <a:t>10,000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式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$10,000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1.USB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影片成品檔案製作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(Full HD)100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份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藍光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BD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高畫質光碟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含圓標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精裝盒及印刷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製作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4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份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雜支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2,000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式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$2,000  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以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5%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88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華康古印體"/>
                          <a:cs typeface="AdobeMingStd-Light"/>
                        </a:rPr>
                        <a:t>合計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華康古印體"/>
                          <a:cs typeface="AdobeMingStd-Light"/>
                        </a:rPr>
                        <a:t>   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$</a:t>
                      </a:r>
                      <a:r>
                        <a:rPr lang="en-US" sz="1400" kern="0">
                          <a:solidFill>
                            <a:srgbClr val="FF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130,000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 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6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19256" cy="88809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（三）年度</a:t>
            </a:r>
            <a:r>
              <a:rPr lang="zh-TW" altLang="en-US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主題子</a:t>
            </a: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計畫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352928" cy="4608512"/>
          </a:xfrm>
        </p:spPr>
        <p:txBody>
          <a:bodyPr>
            <a:normAutofit/>
          </a:bodyPr>
          <a:lstStyle/>
          <a:p>
            <a:pPr lvl="0" algn="l">
              <a:buClr>
                <a:srgbClr val="D16349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12: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能源</a:t>
            </a:r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教育議題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主題 </a:t>
            </a: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教育</a:t>
            </a:r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活動設計實施計畫</a:t>
            </a:r>
          </a:p>
          <a:p>
            <a:pPr marL="1157288" lvl="1" indent="0" algn="just">
              <a:spcBef>
                <a:spcPts val="600"/>
              </a:spcBef>
              <a:buClr>
                <a:srgbClr val="CCB400"/>
              </a:buClr>
              <a:buSzPct val="70000"/>
              <a:buNone/>
            </a:pP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    </a:t>
            </a:r>
            <a:endParaRPr lang="zh-TW" altLang="zh-TW" sz="2000" dirty="0">
              <a:solidFill>
                <a:schemeClr val="tx2">
                  <a:lumMod val="60000"/>
                  <a:lumOff val="40000"/>
                </a:schemeClr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89069"/>
              </p:ext>
            </p:extLst>
          </p:nvPr>
        </p:nvGraphicFramePr>
        <p:xfrm>
          <a:off x="683568" y="3068960"/>
          <a:ext cx="7691385" cy="2664297"/>
        </p:xfrm>
        <a:graphic>
          <a:graphicData uri="http://schemas.openxmlformats.org/drawingml/2006/table">
            <a:tbl>
              <a:tblPr firstRow="1" firstCol="1" bandRow="1"/>
              <a:tblGrid>
                <a:gridCol w="1392141"/>
                <a:gridCol w="892201"/>
                <a:gridCol w="956808"/>
                <a:gridCol w="890662"/>
                <a:gridCol w="1287538"/>
                <a:gridCol w="2272035"/>
              </a:tblGrid>
              <a:tr h="439952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項目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單位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單價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數量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合計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元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說明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39952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講師鐘點費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1,600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4*2</a:t>
                      </a: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華康古印體"/>
                          <a:ea typeface="新細明體"/>
                          <a:cs typeface="Times New Roman"/>
                        </a:rPr>
                        <a:t>$</a:t>
                      </a: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12,800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共</a:t>
                      </a:r>
                      <a:r>
                        <a:rPr lang="en-US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案活動設計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52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教材設計費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件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6,800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4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華康古印體"/>
                          <a:ea typeface="新細明體"/>
                          <a:cs typeface="Times New Roman"/>
                        </a:rPr>
                        <a:t>$</a:t>
                      </a: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27,200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資料蒐集費及圖片使用費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52">
                <a:tc>
                  <a:txBody>
                    <a:bodyPr/>
                    <a:lstStyle/>
                    <a:p>
                      <a:pPr algn="dist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雜支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式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2,000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華康古印體"/>
                          <a:ea typeface="新細明體"/>
                          <a:cs typeface="Times New Roman"/>
                        </a:rPr>
                        <a:t>$</a:t>
                      </a: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2,000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以不超過本計畫</a:t>
                      </a:r>
                      <a:r>
                        <a:rPr lang="en-US" sz="14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5%</a:t>
                      </a:r>
                      <a:r>
                        <a:rPr lang="zh-TW" sz="14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為原則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489">
                <a:tc gridSpan="6">
                  <a:txBody>
                    <a:bodyPr/>
                    <a:lstStyle/>
                    <a:p>
                      <a:pPr algn="ctr" eaLnBrk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合計 </a:t>
                      </a:r>
                      <a:r>
                        <a:rPr lang="en-US" sz="1400" kern="100" dirty="0">
                          <a:effectLst/>
                          <a:latin typeface="華康古印體"/>
                          <a:ea typeface="新細明體"/>
                          <a:cs typeface="Times New Roman"/>
                        </a:rPr>
                        <a:t>$44,000  </a:t>
                      </a: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  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7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8352928" cy="4608512"/>
          </a:xfrm>
        </p:spPr>
        <p:txBody>
          <a:bodyPr>
            <a:normAutofit/>
          </a:bodyPr>
          <a:lstStyle/>
          <a:p>
            <a:pPr lvl="0" algn="l">
              <a:spcBef>
                <a:spcPts val="1200"/>
              </a:spcBef>
              <a:buClr>
                <a:srgbClr val="D16349"/>
              </a:buClr>
              <a:buSzPct val="85000"/>
            </a:pP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zh-TW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13: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能源</a:t>
            </a:r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教育議題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主題</a:t>
            </a:r>
            <a:endParaRPr lang="en-US" altLang="zh-TW" sz="26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>
              <a:spcBef>
                <a:spcPts val="0"/>
              </a:spcBef>
              <a:buClr>
                <a:srgbClr val="D16349"/>
              </a:buClr>
              <a:buSzPct val="85000"/>
            </a:pP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600" b="1" dirty="0" smtClean="0">
                <a:solidFill>
                  <a:prstClr val="black"/>
                </a:solidFill>
                <a:latin typeface="華康古印體"/>
                <a:ea typeface="華康古印體"/>
              </a:rPr>
              <a:t>[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創意繪畫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en-US" altLang="zh-TW" sz="2400" b="1" dirty="0">
                <a:solidFill>
                  <a:prstClr val="black"/>
                </a:solidFill>
                <a:latin typeface="華康古印體"/>
                <a:ea typeface="華康古印體"/>
              </a:rPr>
              <a:t>]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師生增能教育活動實施計畫</a:t>
            </a:r>
          </a:p>
          <a:p>
            <a:pPr marL="1157288" lvl="1" indent="0" algn="just">
              <a:buClr>
                <a:srgbClr val="CCB400"/>
              </a:buClr>
              <a:buSzPct val="70000"/>
              <a:buNone/>
            </a:pP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    </a:t>
            </a:r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97530"/>
              </p:ext>
            </p:extLst>
          </p:nvPr>
        </p:nvGraphicFramePr>
        <p:xfrm>
          <a:off x="1115616" y="2132856"/>
          <a:ext cx="7272809" cy="4525972"/>
        </p:xfrm>
        <a:graphic>
          <a:graphicData uri="http://schemas.openxmlformats.org/drawingml/2006/table">
            <a:tbl>
              <a:tblPr/>
              <a:tblGrid>
                <a:gridCol w="1656184"/>
                <a:gridCol w="864096"/>
                <a:gridCol w="1008112"/>
                <a:gridCol w="864096"/>
                <a:gridCol w="2880321"/>
              </a:tblGrid>
              <a:tr h="25870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【</a:t>
                      </a:r>
                      <a:r>
                        <a:rPr lang="zh-TW" sz="1000" kern="100" dirty="0">
                          <a:effectLst/>
                          <a:latin typeface="Calibri"/>
                          <a:ea typeface="華康古印體"/>
                          <a:cs typeface="Times New Roman"/>
                        </a:rPr>
                        <a:t>能源教育議題主題</a:t>
                      </a:r>
                      <a:r>
                        <a:rPr lang="en-US" sz="1000" kern="100" dirty="0">
                          <a:effectLst/>
                          <a:latin typeface="Calibri"/>
                          <a:ea typeface="華康古印體"/>
                          <a:cs typeface="Times New Roman"/>
                        </a:rPr>
                        <a:t>-</a:t>
                      </a:r>
                      <a:r>
                        <a:rPr lang="zh-TW" sz="1000" kern="100" dirty="0">
                          <a:effectLst/>
                          <a:latin typeface="Calibri"/>
                          <a:ea typeface="華康古印體"/>
                          <a:cs typeface="Times New Roman"/>
                        </a:rPr>
                        <a:t>學生創意繪畫學習活動</a:t>
                      </a:r>
                      <a:r>
                        <a:rPr lang="zh-TW" sz="10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】</a:t>
                      </a:r>
                      <a:r>
                        <a:rPr lang="zh-TW" sz="1000" kern="0" dirty="0">
                          <a:effectLst/>
                          <a:latin typeface="Calibri"/>
                          <a:ea typeface="標楷體"/>
                          <a:cs typeface="華康仿宋體"/>
                        </a:rPr>
                        <a:t>經費概算表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6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項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 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目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單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價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數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量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小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計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備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        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註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獎金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-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第一名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高中職､國中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  2,000 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4,000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獎金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-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第一名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國小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1,500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3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4,500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獎金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-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第二名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高中職､國中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1,600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3,200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獎金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-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第二名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(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國小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1,400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3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4,200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獎金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-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第三名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(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高中､國中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1,400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2,800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獎金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-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第三名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國小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1,200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3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3,600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獎金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-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第四名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高中､國中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1,200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2,400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獎金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-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第四名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國小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1,000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3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3,000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獎金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-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第五名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(</a:t>
                      </a: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高中､國中</a:t>
                      </a:r>
                      <a:r>
                        <a:rPr lang="en-US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1,000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2,000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獎金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-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第五名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國小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800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3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2,400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獎金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-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佳作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高中､國中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800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10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8,000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獎金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-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佳作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國小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500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15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7,500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獎金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-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入選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高中､國中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500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15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7,500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獎金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-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入選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國小</a:t>
                      </a:r>
                      <a:r>
                        <a:rPr lang="en-US" sz="800" kern="1800">
                          <a:solidFill>
                            <a:srgbClr val="212121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15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組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3,000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圖書禮卷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獎狀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75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份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7,500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(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含護貝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+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設計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b="1" kern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評審費</a:t>
                      </a:r>
                      <a:endParaRPr lang="zh-TW" sz="9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2,500</a:t>
                      </a:r>
                      <a:endParaRPr lang="zh-TW" sz="9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6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位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15,000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 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膳費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80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100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位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8,000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 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材料費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8,400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式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8,400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7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宣傳</a:t>
                      </a:r>
                      <a:r>
                        <a:rPr lang="zh-TW" sz="7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華康古印體"/>
                          <a:cs typeface="華康仿宋體"/>
                        </a:rPr>
                        <a:t>、</a:t>
                      </a:r>
                      <a:r>
                        <a:rPr lang="zh-TW" sz="7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文具紙張</a:t>
                      </a:r>
                      <a:r>
                        <a:rPr lang="zh-TW" sz="7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華康古印體"/>
                          <a:cs typeface="華康仿宋體"/>
                        </a:rPr>
                        <a:t>、</a:t>
                      </a:r>
                      <a:r>
                        <a:rPr lang="zh-TW" sz="7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成果製作</a:t>
                      </a:r>
                      <a:r>
                        <a:rPr lang="zh-TW" sz="7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華康古印體"/>
                          <a:cs typeface="華康仿宋體"/>
                        </a:rPr>
                        <a:t>、</a:t>
                      </a:r>
                      <a:r>
                        <a:rPr lang="zh-TW" sz="7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墨水夾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外聘講師鐘點費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  2,000 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3(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節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6,000 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外聘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雜支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2,400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1(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式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)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2,400   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以</a:t>
                      </a:r>
                      <a:r>
                        <a:rPr lang="en-US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5%</a:t>
                      </a:r>
                      <a:r>
                        <a:rPr lang="zh-TW" sz="9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內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89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9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合計</a:t>
                      </a:r>
                      <a:r>
                        <a:rPr lang="en-US" sz="9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華康仿宋體"/>
                        </a:rPr>
                        <a:t>   106</a:t>
                      </a:r>
                      <a:r>
                        <a:rPr lang="en-US" sz="9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,000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華康仿宋體"/>
                        </a:rPr>
                        <a:t> 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3909" marR="13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7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57496" y="2305006"/>
            <a:ext cx="9001000" cy="45259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計畫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經費總額：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134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5,500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合計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個子計畫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精進「</a:t>
            </a:r>
            <a:r>
              <a:rPr lang="zh-TW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輔導團組織能量及運作</a:t>
            </a: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」計畫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個子計畫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(37</a:t>
            </a: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1,500</a:t>
            </a: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規劃推廣及發展「</a:t>
            </a:r>
            <a:r>
              <a:rPr lang="zh-TW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縣市特色環境教育</a:t>
            </a: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個</a:t>
            </a: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(55</a:t>
            </a: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萬元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年度主題子計畫</a:t>
            </a:r>
            <a:r>
              <a:rPr lang="zh-TW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個子計畫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(42</a:t>
            </a:r>
            <a:r>
              <a:rPr lang="zh-TW" altLang="en-US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4,000</a:t>
            </a:r>
            <a:r>
              <a:rPr lang="zh-TW" altLang="en-US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2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教育部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申請補助金額：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121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950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(90%)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縣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自籌款：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4,550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491880" y="228600"/>
            <a:ext cx="5544616" cy="111216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古印體" panose="03010509000000000000" pitchFamily="65" charset="-120"/>
                <a:ea typeface="華康古印體" panose="03010509000000000000" pitchFamily="65" charset="-120"/>
              </a:rPr>
              <a:t>109</a:t>
            </a: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古印體" panose="03010509000000000000" pitchFamily="65" charset="-120"/>
                <a:ea typeface="華康古印體" panose="03010509000000000000" pitchFamily="65" charset="-120"/>
              </a:rPr>
              <a:t>年度</a:t>
            </a:r>
            <a:endParaRPr kumimoji="0" lang="en-US" altLang="zh-TW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古印體" panose="03010509000000000000" pitchFamily="65" charset="-120"/>
                <a:ea typeface="華康古印體" panose="03010509000000000000" pitchFamily="65" charset="-120"/>
              </a:rPr>
              <a:t>環境教育輔導小組計畫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5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44" y="1916832"/>
            <a:ext cx="8770552" cy="4752528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20000"/>
              </a:lnSpc>
              <a:buClr>
                <a:srgbClr val="D16349"/>
              </a:buClr>
              <a:buSzPct val="85000"/>
              <a:buFont typeface="Wingdings" panose="05000000000000000000" pitchFamily="2" charset="2"/>
              <a:buChar char="u"/>
            </a:pPr>
            <a:r>
              <a:rPr lang="zh-TW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01</a:t>
            </a:r>
            <a:r>
              <a:rPr lang="zh-TW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：澎湖縣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年度推動環境教育輔導小組團務運作計畫</a:t>
            </a:r>
            <a:endParaRPr lang="zh-TW" altLang="zh-TW" sz="22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buClr>
                <a:srgbClr val="D16349"/>
              </a:buClr>
              <a:buSzPct val="85000"/>
              <a:buFont typeface="Wingdings" panose="05000000000000000000" pitchFamily="2" charset="2"/>
              <a:buChar char="u"/>
            </a:pP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02</a:t>
            </a:r>
            <a:r>
              <a:rPr lang="zh-TW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年度環境教育輔導團團員實務增能研習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</a:t>
            </a:r>
            <a:endParaRPr lang="en-US" altLang="zh-TW" sz="2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buClr>
                <a:srgbClr val="D16349"/>
              </a:buClr>
              <a:buSzPct val="85000"/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實施</a:t>
            </a:r>
            <a:r>
              <a:rPr lang="zh-TW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(109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年新增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1157288" lvl="1" indent="0" algn="just">
              <a:lnSpc>
                <a:spcPts val="1920"/>
              </a:lnSpc>
              <a:spcBef>
                <a:spcPts val="600"/>
              </a:spcBef>
              <a:buClr>
                <a:srgbClr val="CCB400"/>
              </a:buClr>
              <a:buSzPct val="70000"/>
              <a:buNone/>
            </a:pP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1600" dirty="0" smtClean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增進</a:t>
            </a:r>
            <a:r>
              <a:rPr lang="zh-TW" altLang="zh-TW" sz="1600" dirty="0">
                <a:solidFill>
                  <a:srgbClr val="C0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輔導團團員環境教育知識，建立環境保護之正確觀念。透過縣外觀摩活動學習各校推動環境教育之面向、模式與策略，提昇教育同仁環境教育活動規劃與教學知能，促進學生環境教育學習成效。</a:t>
            </a:r>
          </a:p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buClr>
                <a:srgbClr val="D16349"/>
              </a:buClr>
              <a:buSzPct val="85000"/>
              <a:buFont typeface="Wingdings" panose="05000000000000000000" pitchFamily="2" charset="2"/>
              <a:buChar char="u"/>
            </a:pP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03</a:t>
            </a:r>
            <a:r>
              <a:rPr lang="en-US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小時環境教育人員認證研習實施計畫</a:t>
            </a:r>
          </a:p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buClr>
                <a:srgbClr val="D16349"/>
              </a:buClr>
              <a:buSzPct val="85000"/>
              <a:buFont typeface="Wingdings" panose="05000000000000000000" pitchFamily="2" charset="2"/>
              <a:buChar char="u"/>
            </a:pP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04</a:t>
            </a:r>
            <a:r>
              <a:rPr lang="en-US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年度環境教育人員認證展延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小時研習計畫</a:t>
            </a:r>
          </a:p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buClr>
                <a:srgbClr val="D16349"/>
              </a:buClr>
              <a:buSzPct val="85000"/>
              <a:buFont typeface="Wingdings" panose="05000000000000000000" pitchFamily="2" charset="2"/>
              <a:buChar char="u"/>
            </a:pP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05</a:t>
            </a:r>
            <a:r>
              <a:rPr lang="en-US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年度環境資源教育網維護及更新計畫</a:t>
            </a:r>
          </a:p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buClr>
                <a:srgbClr val="D16349"/>
              </a:buClr>
              <a:buSzPct val="85000"/>
              <a:buFont typeface="Wingdings" panose="05000000000000000000" pitchFamily="2" charset="2"/>
              <a:buChar char="u"/>
            </a:pP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06:</a:t>
            </a:r>
            <a:r>
              <a:rPr lang="zh-TW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年度環境教育評鑑計畫</a:t>
            </a:r>
            <a:endParaRPr lang="en-US" altLang="zh-TW" sz="2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5944" y="404664"/>
            <a:ext cx="8534400" cy="12630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sz="3200" dirty="0">
                <a:solidFill>
                  <a:schemeClr val="accent4">
                    <a:lumMod val="50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（一</a:t>
            </a:r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）</a:t>
            </a:r>
            <a:endParaRPr lang="en-US" altLang="zh-TW" sz="3200" dirty="0" smtClean="0">
              <a:solidFill>
                <a:schemeClr val="accent4">
                  <a:lumMod val="50000"/>
                </a:schemeClr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lvl="0"/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精</a:t>
            </a:r>
            <a:r>
              <a:rPr lang="zh-TW" altLang="en-US" sz="3200" dirty="0">
                <a:solidFill>
                  <a:schemeClr val="accent4">
                    <a:lumMod val="50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進「輔導團組織能量及運作」</a:t>
            </a:r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計畫</a:t>
            </a:r>
            <a:endParaRPr kumimoji="0" lang="zh-TW" alt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41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  <a:t>（二）</a:t>
            </a:r>
            <a:r>
              <a:rPr lang="en-US" altLang="zh-TW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  <a:t/>
            </a:r>
            <a:br>
              <a:rPr lang="en-US" altLang="zh-TW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</a:b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  <a:t>規劃</a:t>
            </a:r>
            <a:r>
              <a:rPr lang="zh-TW" altLang="en-US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  <a:t>推廣及發展「縣市特色環境教育</a:t>
            </a: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+mn-cs"/>
              </a:rPr>
              <a:t>」</a:t>
            </a:r>
            <a:endParaRPr lang="en-US" dirty="0" smtClean="0">
              <a:solidFill>
                <a:srgbClr val="339966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813465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07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華康古印體"/>
                <a:ea typeface="華康古印體"/>
              </a:rPr>
              <a:t>[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海洋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環境教育課程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與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伙伴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學校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華康古印體"/>
                <a:ea typeface="華康古印體"/>
              </a:rPr>
              <a:t>]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實施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計畫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1431925" lvl="1" indent="0" algn="just">
              <a:buNone/>
            </a:pP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結合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14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校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，建立海洋環境教育課程與教學伙伴學校，透過共同的環境教育理念與價值，設計海洋環境教育課程，充分應用資源。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08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華康古印體"/>
                <a:ea typeface="華康古印體"/>
              </a:rPr>
              <a:t>[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海龜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生態桌遊創作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與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教學研習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華康古印體"/>
                <a:ea typeface="華康古印體"/>
              </a:rPr>
              <a:t>]</a:t>
            </a:r>
            <a:r>
              <a:rPr lang="zh-TW" altLang="zh-TW" sz="28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計畫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1433513" lvl="1" indent="0" algn="just">
              <a:buNone/>
            </a:pP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為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求在接近實境的環境中習得海龜保育常識，本案以學生參與設計桌遊的學習方式，讓學童理解海龜、愛上海龜，藉以落實保護海洋的理念。</a:t>
            </a:r>
          </a:p>
          <a:p>
            <a:pPr marL="0" indent="0">
              <a:buNone/>
            </a:pPr>
            <a:endParaRPr lang="en-US" dirty="0" smtClean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19256" cy="88809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（三）年度</a:t>
            </a:r>
            <a:r>
              <a:rPr lang="zh-TW" altLang="en-US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主題子</a:t>
            </a: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計畫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608512"/>
          </a:xfrm>
        </p:spPr>
        <p:txBody>
          <a:bodyPr>
            <a:normAutofit fontScale="85000" lnSpcReduction="20000"/>
          </a:bodyPr>
          <a:lstStyle/>
          <a:p>
            <a:pPr lvl="0" algn="l">
              <a:buClr>
                <a:srgbClr val="D16349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09:</a:t>
            </a:r>
            <a:r>
              <a:rPr lang="zh-TW" altLang="en-US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環境</a:t>
            </a:r>
            <a:r>
              <a:rPr lang="zh-TW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教育主題式教學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模組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實施</a:t>
            </a:r>
            <a:r>
              <a:rPr lang="zh-TW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endParaRPr lang="en-US" altLang="zh-TW" sz="27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1157288" lvl="1" indent="0" algn="just">
              <a:lnSpc>
                <a:spcPts val="2040"/>
              </a:lnSpc>
              <a:spcBef>
                <a:spcPts val="600"/>
              </a:spcBef>
              <a:buClr>
                <a:srgbClr val="CCB400"/>
              </a:buClr>
              <a:buSzPct val="70000"/>
              <a:buNone/>
            </a:pP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    </a:t>
            </a:r>
            <a:r>
              <a:rPr lang="zh-TW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邀請</a:t>
            </a:r>
            <a:r>
              <a:rPr lang="zh-TW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國內綜合領域或環境教育專家學者，針對工作坊教師實施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3</a:t>
            </a:r>
            <a:r>
              <a:rPr lang="zh-TW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小時增能研習。工作坊教師共同討論與設計簡案，編寫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12-15</a:t>
            </a:r>
            <a:r>
              <a:rPr lang="zh-TW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分鐘之教學小活動。</a:t>
            </a:r>
          </a:p>
          <a:p>
            <a:pPr lvl="0" algn="l">
              <a:spcBef>
                <a:spcPts val="1200"/>
              </a:spcBef>
              <a:buClr>
                <a:srgbClr val="D16349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10:</a:t>
            </a:r>
            <a:r>
              <a:rPr lang="zh-TW" altLang="en-US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教育紀實影片</a:t>
            </a:r>
            <a:r>
              <a:rPr lang="en-US" altLang="zh-TW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微電影</a:t>
            </a:r>
            <a:r>
              <a:rPr lang="en-US" altLang="zh-TW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實施</a:t>
            </a:r>
            <a:r>
              <a:rPr lang="zh-TW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endParaRPr lang="en-US" altLang="zh-TW" sz="27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1157288" lvl="1" indent="0" algn="just">
              <a:spcBef>
                <a:spcPts val="600"/>
              </a:spcBef>
              <a:buClr>
                <a:srgbClr val="CCB400"/>
              </a:buClr>
              <a:buSzPct val="70000"/>
              <a:buNone/>
            </a:pP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    </a:t>
            </a:r>
            <a:r>
              <a:rPr lang="zh-TW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藉</a:t>
            </a:r>
            <a:r>
              <a:rPr lang="zh-TW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由影像，呈現本縣獨特的地理特色、族群文化、產業發展、環境教育實施概況及環境挑戰等議題，以聲音及影像的媒材製作，提升學校師生對環境的覺知敏感度、環境知識、環境價值及觀念，帶領師生看見菊島之美。</a:t>
            </a:r>
          </a:p>
          <a:p>
            <a:pPr lvl="0" algn="l">
              <a:spcBef>
                <a:spcPts val="1200"/>
              </a:spcBef>
              <a:buClr>
                <a:srgbClr val="D16349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7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7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永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續發展教育</a:t>
            </a:r>
            <a:r>
              <a:rPr lang="en-US" altLang="zh-TW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SDGs</a:t>
            </a:r>
            <a:r>
              <a:rPr lang="en-US" altLang="zh-TW" sz="27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zh-TW" altLang="en-US" sz="2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endParaRPr lang="en-US" altLang="zh-TW" sz="27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l">
              <a:spcBef>
                <a:spcPts val="0"/>
              </a:spcBef>
              <a:buClr>
                <a:srgbClr val="D16349"/>
              </a:buClr>
              <a:buSzPct val="85000"/>
            </a:pPr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聯合國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永續發展目標及永續發展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教育專業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培訓計畫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1157288" lvl="1" indent="0" algn="just">
              <a:spcBef>
                <a:spcPts val="600"/>
              </a:spcBef>
              <a:buClr>
                <a:srgbClr val="CCB400"/>
              </a:buClr>
              <a:buSzPct val="70000"/>
              <a:buNone/>
            </a:pP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    </a:t>
            </a:r>
            <a:r>
              <a:rPr lang="zh-TW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為</a:t>
            </a:r>
            <a:r>
              <a:rPr lang="zh-TW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提昇本縣各級學校教師瞭解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ESD</a:t>
            </a:r>
            <a:r>
              <a:rPr lang="zh-TW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與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SDGs</a:t>
            </a:r>
            <a:r>
              <a:rPr lang="zh-TW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之核心概念、趨勢與應用為目標，以專題講座與教案實做等方式讓參與教師習得最新內容與趨勢，並發展可在教學現場實際</a:t>
            </a:r>
            <a:r>
              <a:rPr lang="zh-TW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運用的教案</a:t>
            </a:r>
            <a:r>
              <a:rPr lang="zh-TW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，提昇學校整體之永續與國際化</a:t>
            </a:r>
            <a:r>
              <a:rPr lang="zh-TW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95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19256" cy="88809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（三）年度</a:t>
            </a:r>
            <a:r>
              <a:rPr lang="zh-TW" altLang="en-US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主題子</a:t>
            </a: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計畫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352928" cy="4608512"/>
          </a:xfrm>
        </p:spPr>
        <p:txBody>
          <a:bodyPr>
            <a:normAutofit/>
          </a:bodyPr>
          <a:lstStyle/>
          <a:p>
            <a:pPr lvl="0" algn="l">
              <a:buClr>
                <a:srgbClr val="D16349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12: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澎湖縣</a:t>
            </a:r>
            <a:r>
              <a:rPr lang="en-US" altLang="zh-TW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年度能源教育議題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主題</a:t>
            </a:r>
            <a:endParaRPr lang="en-US" altLang="zh-TW" sz="26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>
              <a:spcBef>
                <a:spcPts val="0"/>
              </a:spcBef>
              <a:buClr>
                <a:srgbClr val="D16349"/>
              </a:buClr>
              <a:buSzPct val="85000"/>
            </a:pPr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教育活動設計實施計畫</a:t>
            </a:r>
          </a:p>
          <a:p>
            <a:pPr marL="1157288" lvl="1" indent="0" algn="just">
              <a:spcBef>
                <a:spcPts val="600"/>
              </a:spcBef>
              <a:buClr>
                <a:srgbClr val="CCB400"/>
              </a:buClr>
              <a:buSzPct val="70000"/>
              <a:buNone/>
            </a:pP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    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參考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十二年國教發展課程綱要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-19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項議題的「能源教育基本理念及內涵」將能源意識、能源概念、能源使用、能源發展及行動參與等學習主題適切融入課程，編寫教學小活動。</a:t>
            </a:r>
          </a:p>
          <a:p>
            <a:pPr marL="1157288" lvl="1" indent="0" algn="just">
              <a:buClr>
                <a:srgbClr val="CCB400"/>
              </a:buClr>
              <a:buSzPct val="70000"/>
              <a:buNone/>
            </a:pPr>
            <a:endParaRPr lang="zh-TW" altLang="zh-TW" sz="2000" dirty="0">
              <a:solidFill>
                <a:schemeClr val="tx2">
                  <a:lumMod val="60000"/>
                  <a:lumOff val="40000"/>
                </a:schemeClr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  <a:p>
            <a:pPr lvl="0" algn="l">
              <a:spcBef>
                <a:spcPts val="1200"/>
              </a:spcBef>
              <a:buClr>
                <a:srgbClr val="D16349"/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zh-TW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子計畫</a:t>
            </a: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13: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澎湖縣</a:t>
            </a:r>
            <a:r>
              <a:rPr lang="en-US" altLang="zh-TW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年度能源教育議題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主題</a:t>
            </a:r>
            <a:endParaRPr lang="en-US" altLang="zh-TW" sz="26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>
              <a:spcBef>
                <a:spcPts val="0"/>
              </a:spcBef>
              <a:buClr>
                <a:srgbClr val="D16349"/>
              </a:buClr>
              <a:buSzPct val="85000"/>
            </a:pPr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學生創意繪畫學習與師生增能教育活動實施計畫</a:t>
            </a:r>
          </a:p>
          <a:p>
            <a:pPr marL="1157288" lvl="1" indent="0" algn="just">
              <a:buClr>
                <a:srgbClr val="CCB400"/>
              </a:buClr>
              <a:buSzPct val="70000"/>
              <a:buNone/>
            </a:pP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    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藉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由提昇能源教育之宣導與推廣，期許學生從澎湖地景、風俗、文化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…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等多元繪畫作品創作當中體驗反思、啟發思辨，藉此樹立良好的愛家鄉情懷，促其品德核心價值之提升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 bwMode="auto">
          <a:xfrm>
            <a:off x="323528" y="1700808"/>
            <a:ext cx="84582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7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感謝 您</a:t>
            </a:r>
            <a:r>
              <a:rPr lang="zh-TW" altLang="en-US" sz="7800" b="1" dirty="0">
                <a:solidFill>
                  <a:prstClr val="black">
                    <a:lumMod val="75000"/>
                    <a:lumOff val="25000"/>
                  </a:prst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的</a:t>
            </a:r>
            <a:r>
              <a:rPr lang="zh-TW" altLang="en-US" sz="7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聆聽</a:t>
            </a:r>
            <a:endParaRPr lang="en-US" altLang="zh-TW" sz="7800" b="1" dirty="0" smtClean="0">
              <a:solidFill>
                <a:prstClr val="black">
                  <a:lumMod val="75000"/>
                  <a:lumOff val="25000"/>
                </a:prstClr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r>
              <a:rPr lang="zh-TW" altLang="en-US" sz="7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敬請指教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2590800" y="457200"/>
            <a:ext cx="5943600" cy="3962400"/>
          </a:xfrm>
          <a:prstGeom prst="cloudCallout">
            <a:avLst>
              <a:gd name="adj1" fmla="val -41079"/>
              <a:gd name="adj2" fmla="val 62662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專業指教 </a:t>
            </a:r>
            <a:endParaRPr kumimoji="1" lang="en-US" altLang="zh-TW" sz="48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>
              <a:spcBef>
                <a:spcPts val="3000"/>
              </a:spcBef>
              <a:spcAft>
                <a:spcPct val="0"/>
              </a:spcAft>
            </a:pPr>
            <a:r>
              <a:rPr kumimoji="1" lang="en-US" altLang="zh-TW" sz="5400" dirty="0" smtClean="0">
                <a:solidFill>
                  <a:srgbClr val="0000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《</a:t>
            </a:r>
            <a:r>
              <a:rPr kumimoji="1" lang="zh-TW" altLang="en-US" sz="5400" dirty="0" smtClean="0">
                <a:solidFill>
                  <a:srgbClr val="0000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經費編列</a:t>
            </a:r>
            <a:r>
              <a:rPr kumimoji="1" lang="en-US" altLang="zh-TW" sz="5400" dirty="0">
                <a:solidFill>
                  <a:srgbClr val="0000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》</a:t>
            </a:r>
            <a:endParaRPr kumimoji="1" lang="en-US" altLang="zh-TW" sz="5400" dirty="0" smtClean="0">
              <a:solidFill>
                <a:srgbClr val="000000"/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pic>
        <p:nvPicPr>
          <p:cNvPr id="56329" name="Picture 9" descr="1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6699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1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3340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44" y="1916832"/>
            <a:ext cx="8770552" cy="4752528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buClr>
                <a:srgbClr val="D16349"/>
              </a:buClr>
              <a:buSzPct val="85000"/>
              <a:buFont typeface="Wingdings" panose="05000000000000000000" pitchFamily="2" charset="2"/>
              <a:buChar char="u"/>
            </a:pPr>
            <a:r>
              <a:rPr lang="zh-TW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sz="2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02</a:t>
            </a:r>
            <a:r>
              <a:rPr lang="zh-TW" altLang="zh-TW" sz="2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澎湖縣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年度環境教育輔導團團員實務增能研習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</a:t>
            </a:r>
            <a:endParaRPr lang="en-US" altLang="zh-TW" sz="2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buClr>
                <a:srgbClr val="D16349"/>
              </a:buClr>
              <a:buSzPct val="85000"/>
            </a:pP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實施</a:t>
            </a:r>
            <a:r>
              <a:rPr lang="zh-TW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(109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年新增</a:t>
            </a:r>
            <a:r>
              <a:rPr lang="en-US" altLang="zh-TW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5944" y="404664"/>
            <a:ext cx="8534400" cy="12630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（一</a:t>
            </a: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）</a:t>
            </a:r>
            <a:endParaRPr lang="en-US" altLang="zh-TW" sz="3200" dirty="0" smtClean="0">
              <a:solidFill>
                <a:srgbClr val="8064A2">
                  <a:lumMod val="50000"/>
                </a:srgbClr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精</a:t>
            </a:r>
            <a:r>
              <a:rPr lang="zh-TW" altLang="en-US" sz="3200" dirty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進「輔導團組織能量及運作」</a:t>
            </a:r>
            <a:r>
              <a:rPr lang="zh-TW" altLang="en-US" sz="3200" dirty="0" smtClean="0">
                <a:solidFill>
                  <a:srgbClr val="8064A2">
                    <a:lumMod val="50000"/>
                  </a:srgbClr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計畫</a:t>
            </a:r>
            <a:endParaRPr lang="zh-TW" altLang="en-US" dirty="0" smtClean="0">
              <a:solidFill>
                <a:srgbClr val="8064A2">
                  <a:lumMod val="50000"/>
                </a:srgbClr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73750"/>
              </p:ext>
            </p:extLst>
          </p:nvPr>
        </p:nvGraphicFramePr>
        <p:xfrm>
          <a:off x="582767" y="2924944"/>
          <a:ext cx="7900753" cy="3168352"/>
        </p:xfrm>
        <a:graphic>
          <a:graphicData uri="http://schemas.openxmlformats.org/drawingml/2006/table">
            <a:tbl>
              <a:tblPr/>
              <a:tblGrid>
                <a:gridCol w="2017181"/>
                <a:gridCol w="890622"/>
                <a:gridCol w="1769524"/>
                <a:gridCol w="1439839"/>
                <a:gridCol w="1783587"/>
              </a:tblGrid>
              <a:tr h="28803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【澎湖縣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109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年度典範環境教育體驗及學習活動】經費概算表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項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     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目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單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   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價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數 量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小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    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計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備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         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註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外聘講師鐘點費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  2,000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12(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節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$24,000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 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內聘助理講師鐘點費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  1,600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12(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節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$19,200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 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住宿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1,600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2(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晚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)*17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人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  $54,400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17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人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交通費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- 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機票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2,800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(17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人來回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 $47,600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機票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-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實核實支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租車費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10,000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2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天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$20,000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遊覽車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FF0000"/>
                          </a:solidFill>
                          <a:effectLst/>
                          <a:latin typeface="標楷體"/>
                          <a:cs typeface="AdobeMingStd-Light"/>
                        </a:rPr>
                        <a:t>膳費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  <a:latin typeface="標楷體"/>
                          <a:cs typeface="AdobeMingStd-Light"/>
                        </a:rPr>
                        <a:t>200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2(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天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)*17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人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$6,800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膳費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材料費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5,600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式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$5,600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 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雜支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2,400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1(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式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$2,400   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以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cs typeface="AdobeMingStd-Light"/>
                        </a:rPr>
                        <a:t>5%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華康古印體"/>
                          <a:cs typeface="AdobeMingStd-Light"/>
                        </a:rPr>
                        <a:t>合計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華康古印體"/>
                          <a:cs typeface="AdobeMingStd-Light"/>
                        </a:rPr>
                        <a:t>   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$180,000</a:t>
                      </a:r>
                      <a:endParaRPr lang="zh-TW" sz="1200" kern="10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華康古印體"/>
                          <a:cs typeface="AdobeMingStd-Light"/>
                        </a:rPr>
                        <a:t> 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9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swise.com #18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plateswise.com #3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271</TotalTime>
  <Words>1798</Words>
  <Application>Microsoft Office PowerPoint</Application>
  <PresentationFormat>如螢幕大小 (4:3)</PresentationFormat>
  <Paragraphs>406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Thème Office</vt:lpstr>
      <vt:lpstr>140</vt:lpstr>
      <vt:lpstr>Templateswise.com #181</vt:lpstr>
      <vt:lpstr>Templateswise.com #36</vt:lpstr>
      <vt:lpstr>預設簡報設計</vt:lpstr>
      <vt:lpstr>PowerPoint 簡報</vt:lpstr>
      <vt:lpstr>PowerPoint 簡報</vt:lpstr>
      <vt:lpstr>PowerPoint 簡報</vt:lpstr>
      <vt:lpstr>（二） 規劃推廣及發展「縣市特色環境教育」</vt:lpstr>
      <vt:lpstr>（三）年度主題子計畫</vt:lpstr>
      <vt:lpstr>（三）年度主題子計畫</vt:lpstr>
      <vt:lpstr>PowerPoint 簡報</vt:lpstr>
      <vt:lpstr>PowerPoint 簡報</vt:lpstr>
      <vt:lpstr>PowerPoint 簡報</vt:lpstr>
      <vt:lpstr>（二） 規劃推廣及發展「縣市特色環境教育」</vt:lpstr>
      <vt:lpstr>（三）年度主題子計畫</vt:lpstr>
      <vt:lpstr>（三）年度主題子計畫</vt:lpstr>
      <vt:lpstr>（三）年度主題子計畫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許凱琁</dc:creator>
  <cp:lastModifiedBy>user</cp:lastModifiedBy>
  <cp:revision>87</cp:revision>
  <dcterms:created xsi:type="dcterms:W3CDTF">2019-09-09T06:05:13Z</dcterms:created>
  <dcterms:modified xsi:type="dcterms:W3CDTF">2019-09-27T02:11:36Z</dcterms:modified>
</cp:coreProperties>
</file>