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31"/>
  </p:handoutMasterIdLst>
  <p:sldIdLst>
    <p:sldId id="258" r:id="rId2"/>
    <p:sldId id="326" r:id="rId3"/>
    <p:sldId id="311" r:id="rId4"/>
    <p:sldId id="300" r:id="rId5"/>
    <p:sldId id="306" r:id="rId6"/>
    <p:sldId id="327" r:id="rId7"/>
    <p:sldId id="317" r:id="rId8"/>
    <p:sldId id="324" r:id="rId9"/>
    <p:sldId id="309" r:id="rId10"/>
    <p:sldId id="328" r:id="rId11"/>
    <p:sldId id="318" r:id="rId12"/>
    <p:sldId id="302" r:id="rId13"/>
    <p:sldId id="329" r:id="rId14"/>
    <p:sldId id="297" r:id="rId15"/>
    <p:sldId id="308" r:id="rId16"/>
    <p:sldId id="313" r:id="rId17"/>
    <p:sldId id="314" r:id="rId18"/>
    <p:sldId id="325" r:id="rId19"/>
    <p:sldId id="322" r:id="rId20"/>
    <p:sldId id="330" r:id="rId21"/>
    <p:sldId id="303" r:id="rId22"/>
    <p:sldId id="312" r:id="rId23"/>
    <p:sldId id="304" r:id="rId24"/>
    <p:sldId id="294" r:id="rId25"/>
    <p:sldId id="310" r:id="rId26"/>
    <p:sldId id="331" r:id="rId27"/>
    <p:sldId id="323" r:id="rId28"/>
    <p:sldId id="321" r:id="rId29"/>
    <p:sldId id="276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00FF"/>
    <a:srgbClr val="FF9999"/>
    <a:srgbClr val="9999FF"/>
    <a:srgbClr val="C84308"/>
    <a:srgbClr val="6666FF"/>
    <a:srgbClr val="996633"/>
    <a:srgbClr val="FC0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53" d="100"/>
          <a:sy n="53" d="100"/>
        </p:scale>
        <p:origin x="1467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7F33-B0CD-4B96-AA9E-AB0B8B17B9EB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CBFA-F40F-4E10-832E-AF8ED104BA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30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D38A-7D1E-421E-8FE6-48141EF39FC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3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154C-8BF9-40FD-AA70-503698F1A9E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22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7EE-B43C-4DDF-9209-6337FCD99D9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C8AB-9F73-4F5A-9126-9E72F4AB260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67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3CC-7255-4DA2-9808-A45F1D8C46D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4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5B-3874-4490-AAE2-DA80E783FA6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139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89E-12E4-4C0A-9337-409C41E3E17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82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F9A-7BD0-4107-91DC-AC2AC28D3B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C590-350B-4CE6-B7F2-26862347DCB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88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5A43-BAC1-4A44-9C3E-E5B2666833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7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E064-4D7F-4071-A46A-1F2F55D1E0A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5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www.thmemgallery.com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85F3-2E00-4722-B0FB-71FBAF044BC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9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108&#39636;&#32946;&#29677;&#30332;&#23637;&#22996;&#21729;&#26371;&#32068;&#32340;&#35201;&#40670;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utoShape 54"/>
          <p:cNvSpPr>
            <a:spLocks noChangeArrowheads="1"/>
          </p:cNvSpPr>
          <p:nvPr/>
        </p:nvSpPr>
        <p:spPr bwMode="ltGray">
          <a:xfrm rot="5400000">
            <a:off x="-2439763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54400">
                <a:srgbClr val="385A4F"/>
              </a:gs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/>
          </a:p>
        </p:txBody>
      </p:sp>
      <p:sp>
        <p:nvSpPr>
          <p:cNvPr id="67" name="AutoShape 5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332038" y="4408488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午餐主辦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" name="AutoShape 78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433638" y="36750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衛生組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" name="AutoShape 81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287588" y="293687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生教組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" name="AutoShape 84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868488" y="224472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" name="AutoShape 87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042988" y="154781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體育組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2" name="Group 88"/>
          <p:cNvGrpSpPr>
            <a:grpSpLocks/>
          </p:cNvGrpSpPr>
          <p:nvPr/>
        </p:nvGrpSpPr>
        <p:grpSpPr bwMode="auto">
          <a:xfrm>
            <a:off x="725488" y="1636713"/>
            <a:ext cx="381000" cy="381000"/>
            <a:chOff x="2078" y="1680"/>
            <a:chExt cx="1615" cy="1615"/>
          </a:xfrm>
        </p:grpSpPr>
        <p:sp>
          <p:nvSpPr>
            <p:cNvPr id="73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4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5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76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7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78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79" name="Group 95"/>
          <p:cNvGrpSpPr>
            <a:grpSpLocks/>
          </p:cNvGrpSpPr>
          <p:nvPr/>
        </p:nvGrpSpPr>
        <p:grpSpPr bwMode="auto">
          <a:xfrm>
            <a:off x="1563688" y="2333625"/>
            <a:ext cx="381000" cy="381000"/>
            <a:chOff x="2078" y="1680"/>
            <a:chExt cx="1615" cy="1615"/>
          </a:xfrm>
        </p:grpSpPr>
        <p:sp>
          <p:nvSpPr>
            <p:cNvPr id="80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1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3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4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85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86" name="Group 102"/>
          <p:cNvGrpSpPr>
            <a:grpSpLocks/>
          </p:cNvGrpSpPr>
          <p:nvPr/>
        </p:nvGrpSpPr>
        <p:grpSpPr bwMode="auto">
          <a:xfrm>
            <a:off x="1982788" y="3013075"/>
            <a:ext cx="381000" cy="381000"/>
            <a:chOff x="2078" y="1680"/>
            <a:chExt cx="1615" cy="1615"/>
          </a:xfrm>
        </p:grpSpPr>
        <p:sp>
          <p:nvSpPr>
            <p:cNvPr id="87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8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9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0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1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2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93" name="Group 109"/>
          <p:cNvGrpSpPr>
            <a:grpSpLocks/>
          </p:cNvGrpSpPr>
          <p:nvPr/>
        </p:nvGrpSpPr>
        <p:grpSpPr bwMode="auto">
          <a:xfrm>
            <a:off x="2097088" y="3776663"/>
            <a:ext cx="381000" cy="381000"/>
            <a:chOff x="2078" y="1680"/>
            <a:chExt cx="1615" cy="1615"/>
          </a:xfrm>
        </p:grpSpPr>
        <p:sp>
          <p:nvSpPr>
            <p:cNvPr id="94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5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6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7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8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99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0" name="AutoShape 53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2005013" y="515302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健康中心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" name="AutoShape 53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1239838" y="586581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rgbClr val="3021F3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accent5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學務主任</a:t>
            </a:r>
            <a:endParaRPr lang="en-US" altLang="zh-TW" sz="3200" b="1" dirty="0">
              <a:solidFill>
                <a:schemeClr val="accent5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2" name="Group 102"/>
          <p:cNvGrpSpPr>
            <a:grpSpLocks/>
          </p:cNvGrpSpPr>
          <p:nvPr/>
        </p:nvGrpSpPr>
        <p:grpSpPr bwMode="auto">
          <a:xfrm>
            <a:off x="2024063" y="4471988"/>
            <a:ext cx="381000" cy="381000"/>
            <a:chOff x="2078" y="1680"/>
            <a:chExt cx="1615" cy="1615"/>
          </a:xfrm>
        </p:grpSpPr>
        <p:sp>
          <p:nvSpPr>
            <p:cNvPr id="103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09" name="Group 95"/>
          <p:cNvGrpSpPr>
            <a:grpSpLocks/>
          </p:cNvGrpSpPr>
          <p:nvPr/>
        </p:nvGrpSpPr>
        <p:grpSpPr bwMode="auto">
          <a:xfrm>
            <a:off x="1673225" y="5216525"/>
            <a:ext cx="381000" cy="381000"/>
            <a:chOff x="2078" y="1680"/>
            <a:chExt cx="1615" cy="1615"/>
          </a:xfrm>
        </p:grpSpPr>
        <p:sp>
          <p:nvSpPr>
            <p:cNvPr id="110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16" name="Group 88"/>
          <p:cNvGrpSpPr>
            <a:grpSpLocks/>
          </p:cNvGrpSpPr>
          <p:nvPr/>
        </p:nvGrpSpPr>
        <p:grpSpPr bwMode="auto">
          <a:xfrm>
            <a:off x="947738" y="5929313"/>
            <a:ext cx="381000" cy="381000"/>
            <a:chOff x="2078" y="1680"/>
            <a:chExt cx="1615" cy="1615"/>
          </a:xfrm>
        </p:grpSpPr>
        <p:sp>
          <p:nvSpPr>
            <p:cNvPr id="11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9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1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2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2744"/>
            <a:ext cx="91440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文澳國小</a:t>
            </a:r>
            <a:r>
              <a:rPr lang="en-US" altLang="zh-TW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chemeClr val="accent4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期末校務會議學務處報告</a:t>
            </a:r>
            <a:endParaRPr lang="en-US" altLang="zh-TW" sz="4600" b="1" dirty="0" smtClean="0">
              <a:solidFill>
                <a:schemeClr val="accent4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衛生組</a:t>
            </a:r>
            <a:r>
              <a:rPr lang="en-US" altLang="zh-TW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午餐主辦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0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735" y="1484784"/>
            <a:ext cx="8229600" cy="5248275"/>
          </a:xfrm>
        </p:spPr>
        <p:txBody>
          <a:bodyPr/>
          <a:lstStyle/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各班打掃區照舊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以新學年度為主。</a:t>
            </a: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暑期環境清潔請總務處支援。</a:t>
            </a: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各班於放假前檢查積水容器，走廊打掃清潔用具僅量放進教室。</a:t>
            </a: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返校日班級打掃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時間表張貼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在辦公室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一天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en-US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打掃班級最多以兩班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為限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度新打掃區七月底張貼公佈欄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日起，學校禁用吸管。</a:t>
            </a:r>
            <a:endParaRPr lang="zh-TW" altLang="zh-TW" sz="36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3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4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衛生組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2" name="Group 109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33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4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5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6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7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8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7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004916"/>
          </a:xfrm>
        </p:spPr>
        <p:txBody>
          <a:bodyPr/>
          <a:lstStyle/>
          <a:p>
            <a:pPr marL="538163" lvl="0" indent="-538163">
              <a:buFont typeface="Wingdings" panose="05000000000000000000" pitchFamily="2" charset="2"/>
              <a:buChar char="u"/>
            </a:pPr>
            <a:r>
              <a:rPr lang="zh-TW" altLang="en-US" sz="48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en-US" sz="48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這個學期食譜設計與驗收的教師，讓午餐業務順利推動</a:t>
            </a:r>
            <a:r>
              <a:rPr lang="zh-TW" altLang="en-US" sz="48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午餐主辦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5" name="Group 102"/>
          <p:cNvGrpSpPr>
            <a:grpSpLocks/>
          </p:cNvGrpSpPr>
          <p:nvPr/>
        </p:nvGrpSpPr>
        <p:grpSpPr bwMode="auto">
          <a:xfrm>
            <a:off x="446584" y="476672"/>
            <a:ext cx="381000" cy="381000"/>
            <a:chOff x="2078" y="1680"/>
            <a:chExt cx="1615" cy="1615"/>
          </a:xfrm>
        </p:grpSpPr>
        <p:sp>
          <p:nvSpPr>
            <p:cNvPr id="36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9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40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1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5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生教組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33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zh-TW" sz="40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若要</a:t>
            </a:r>
            <a:r>
              <a:rPr lang="zh-TW" altLang="zh-TW" sz="40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申請學生保險，需準備</a:t>
            </a:r>
            <a:r>
              <a:rPr lang="zh-TW" altLang="zh-TW" sz="40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8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理賠</a:t>
            </a:r>
            <a:r>
              <a:rPr lang="zh-TW" altLang="zh-TW" sz="38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3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有兩間醫院要兩張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自付額收據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掛號費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診斷證明不行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3800" dirty="0"/>
              <a:t> 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若是影印須請醫院蓋【與正本相符】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家長存摺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掛號費及診斷證明書費用為除外項目，故保險公司不予給付。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元以上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扣除掛號費及診斷證明書費用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可全額給付，低於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元部分不予給付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低收入戶、中低收入戶、家庭突遭變故及其他特殊情形除外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9369"/>
            <a:ext cx="8507288" cy="5688631"/>
          </a:xfrm>
        </p:spPr>
        <p:txBody>
          <a:bodyPr>
            <a:normAutofit/>
          </a:bodyPr>
          <a:lstStyle/>
          <a:p>
            <a:pPr marL="538163" lvl="0" indent="-538163">
              <a:buFont typeface="Wingdings" panose="05000000000000000000" pitchFamily="2" charset="2"/>
              <a:buChar char="u"/>
            </a:pPr>
            <a:r>
              <a:rPr lang="zh-TW" altLang="zh-TW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各位導師幫忙加強宣導暑假學生活動安全注意事項</a:t>
            </a:r>
            <a:endParaRPr lang="en-US" altLang="zh-TW" sz="4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endParaRPr lang="zh-TW" altLang="zh-TW" sz="4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戲水</a:t>
            </a:r>
            <a:r>
              <a:rPr lang="zh-TW" altLang="zh-TW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endParaRPr lang="zh-TW" altLang="zh-TW" sz="4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藥物濫用防</a:t>
            </a:r>
            <a:r>
              <a:rPr lang="zh-TW" altLang="zh-TW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endParaRPr lang="en-US" altLang="zh-TW" sz="4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犯罪預防</a:t>
            </a:r>
            <a:endParaRPr lang="zh-TW" altLang="zh-TW" sz="4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網路沉迷防</a:t>
            </a:r>
            <a:r>
              <a:rPr lang="zh-TW" altLang="zh-TW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endParaRPr lang="zh-TW" altLang="zh-TW" sz="4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428852"/>
          </a:xfrm>
        </p:spPr>
        <p:txBody>
          <a:bodyPr>
            <a:normAutofit/>
          </a:bodyPr>
          <a:lstStyle/>
          <a:p>
            <a:pPr marL="538163" indent="-538163"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en-US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20(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)【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下學期複合式防災演練為演練</a:t>
            </a:r>
            <a:r>
              <a:rPr lang="en-US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訪視</a:t>
            </a: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538163" indent="-538163"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初將「</a:t>
            </a:r>
            <a:r>
              <a:rPr lang="zh-TW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家庭防災卡</a:t>
            </a:r>
            <a:r>
              <a:rPr lang="zh-TW" altLang="en-US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填妥後貼在聯絡</a:t>
            </a:r>
            <a:r>
              <a:rPr lang="zh-TW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</a:t>
            </a:r>
            <a:endParaRPr lang="en-US" altLang="zh-TW" sz="5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538163">
              <a:lnSpc>
                <a:spcPct val="70000"/>
              </a:lnSpc>
              <a:buFont typeface="Wingdings" panose="05000000000000000000" pitchFamily="2" charset="2"/>
              <a:buChar char="u"/>
            </a:pPr>
            <a:r>
              <a:rPr lang="zh-TW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5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文澳國小校園防災地圖」生教組會統一列印，於期初發至各</a:t>
            </a:r>
            <a:r>
              <a:rPr lang="zh-TW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5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lvl="0" indent="-538163">
              <a:lnSpc>
                <a:spcPct val="70000"/>
              </a:lnSpc>
              <a:buFont typeface="Wingdings" panose="05000000000000000000" pitchFamily="2" charset="2"/>
              <a:buChar char="u"/>
            </a:pPr>
            <a:endParaRPr lang="zh-TW" altLang="zh-TW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935"/>
            <a:ext cx="9144000" cy="6075065"/>
          </a:xfrm>
        </p:spPr>
      </p:pic>
      <p:sp>
        <p:nvSpPr>
          <p:cNvPr id="11" name="AutoShape 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35705"/>
            <a:ext cx="9577064" cy="6122295"/>
          </a:xfrm>
          <a:prstGeom prst="rect">
            <a:avLst/>
          </a:prstGeom>
        </p:spPr>
      </p:pic>
      <p:sp>
        <p:nvSpPr>
          <p:cNvPr id="11" name="AutoShape 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9369"/>
            <a:ext cx="8507288" cy="5688631"/>
          </a:xfrm>
        </p:spPr>
        <p:txBody>
          <a:bodyPr>
            <a:normAutofit fontScale="70000" lnSpcReduction="20000"/>
          </a:bodyPr>
          <a:lstStyle/>
          <a:p>
            <a:pPr marL="538163" lvl="0" indent="-538163">
              <a:buFont typeface="Wingdings" panose="05000000000000000000" pitchFamily="2" charset="2"/>
              <a:buChar char="u"/>
            </a:pP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en-US" altLang="zh-TW" sz="4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性別平等教育法第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項規定：</a:t>
            </a:r>
            <a:r>
              <a:rPr lang="zh-TW" altLang="en-US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「學校校長、教師、職員或工友知悉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服務學校</a:t>
            </a:r>
            <a:r>
              <a:rPr lang="zh-TW" altLang="en-US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en-US" sz="4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疑似</a:t>
            </a:r>
            <a:r>
              <a:rPr lang="zh-TW" altLang="en-US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校園性侵害、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性騷擾或性霸凌事件者，除應</a:t>
            </a:r>
            <a:r>
              <a:rPr lang="zh-TW" altLang="en-US" sz="4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立即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依學校防治規定所定權責，依性侵害犯罪防治法、兒童及少年福利與權益保障法、身心障礙者權益保障法及其他相關法律規定通報外，並應向學校及當地直轄市、縣（市）主管機關通報，至遲</a:t>
            </a:r>
            <a:r>
              <a:rPr lang="zh-TW" altLang="en-US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不得超過</a:t>
            </a:r>
            <a:r>
              <a:rPr lang="en-US" altLang="zh-TW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另同法第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項規定，學校校長、教師、職員或工友違反第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項規定，未於</a:t>
            </a:r>
            <a:r>
              <a:rPr lang="en-US" altLang="zh-TW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小時內，向學校及當地直轄市、縣（市）主管機關通報者，處新臺幣</a:t>
            </a:r>
            <a:r>
              <a:rPr lang="en-US" altLang="zh-TW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en-US" altLang="zh-TW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萬元以下罰鍰</a:t>
            </a:r>
            <a:r>
              <a:rPr lang="zh-TW" altLang="en-US" sz="47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生教組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102"/>
          <p:cNvGrpSpPr>
            <a:grpSpLocks/>
          </p:cNvGrpSpPr>
          <p:nvPr/>
        </p:nvGrpSpPr>
        <p:grpSpPr bwMode="auto">
          <a:xfrm>
            <a:off x="395536" y="476672"/>
            <a:ext cx="381000" cy="381000"/>
            <a:chOff x="2078" y="1680"/>
            <a:chExt cx="1615" cy="1615"/>
          </a:xfrm>
        </p:grpSpPr>
        <p:sp>
          <p:nvSpPr>
            <p:cNvPr id="2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體育組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22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學務主任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38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306" y="1196752"/>
            <a:ext cx="8960694" cy="5544616"/>
          </a:xfrm>
        </p:spPr>
        <p:txBody>
          <a:bodyPr>
            <a:normAutofit fontScale="92500" lnSpcReduction="10000"/>
          </a:bodyPr>
          <a:lstStyle/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2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學務處各個團隊對外比賽成績表現優異，感謝各位指導教師與帶隊</a:t>
            </a:r>
            <a:r>
              <a:rPr lang="zh-TW" altLang="en-US" sz="3200" b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教師努力與付出。</a:t>
            </a:r>
            <a:endParaRPr lang="en-US" altLang="zh-TW" sz="3200" b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  <a:tabLst>
                <a:tab pos="5656263" algn="l"/>
              </a:tabLst>
            </a:pP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中小學聯合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運動會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國小男子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組混合運動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男子組徑賽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男子組田賽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女子組混合運動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女子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組徑賽錦標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zh-TW" altLang="zh-TW" sz="32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  <a:tabLst>
                <a:tab pos="5656263" algn="l"/>
              </a:tabLst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澎湖縣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度普及化運動跳繩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個人競速賽男生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組錦標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銀質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個人競速賽女生組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金質獎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團體競速賽女生組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團體競速賽男生組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zh-TW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0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5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36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7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8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9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40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41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3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306" y="1556792"/>
            <a:ext cx="8781182" cy="5184576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菊島盃圍棋比賽榮獲團體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澎湖縣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度普及化運動樂樂棒球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年度中小學桌球春季聯賽男子組第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學年度全國鄉土歌謠合唱比賽福佬語系國小團體組優等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學年度全國音樂比賽打擊樂合奏國小團體組特優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澎湖縣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年國民小學澎湖頌歌唱比賽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」國小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組特優</a:t>
            </a: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9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0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601"/>
            <a:ext cx="9144000" cy="5858399"/>
          </a:xfrm>
          <a:prstGeom prst="rect">
            <a:avLst/>
          </a:prstGeom>
        </p:spPr>
      </p:pic>
      <p:sp>
        <p:nvSpPr>
          <p:cNvPr id="18" name="AutoShape 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199" y="1565101"/>
            <a:ext cx="4186809" cy="5248275"/>
          </a:xfrm>
        </p:spPr>
        <p:txBody>
          <a:bodyPr/>
          <a:lstStyle/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經典會考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6/29(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場地請先</a:t>
            </a: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</a:t>
            </a:r>
            <a:endParaRPr lang="en-US" altLang="zh-TW" sz="36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考場</a:t>
            </a:r>
            <a:r>
              <a:rPr lang="zh-TW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的班級請協助將桌椅撤至兩旁，中間排</a:t>
            </a:r>
            <a:r>
              <a:rPr lang="en-US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組課</a:t>
            </a: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桌椅</a:t>
            </a:r>
            <a:endParaRPr lang="en-US" altLang="zh-TW" sz="36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1325" lvl="0" indent="-441325">
              <a:buFont typeface="Wingdings" panose="05000000000000000000" pitchFamily="2" charset="2"/>
              <a:buChar char="u"/>
            </a:pP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zh-TW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的班級請老師妥善收拾重要物品</a:t>
            </a: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9604"/>
            <a:ext cx="3816424" cy="5251764"/>
          </a:xfrm>
          <a:prstGeom prst="rect">
            <a:avLst/>
          </a:prstGeom>
        </p:spPr>
      </p:pic>
      <p:sp>
        <p:nvSpPr>
          <p:cNvPr id="19" name="AutoShape 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7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8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30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2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3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4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5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306" y="1124744"/>
            <a:ext cx="8853189" cy="561662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休業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endParaRPr lang="en-US" altLang="zh-TW" sz="36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06/28(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放學，不供應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暑假全校返校日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07/31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召開教師晨會。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下學期開學日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08/30(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，正式上課</a:t>
            </a:r>
            <a:r>
              <a:rPr lang="zh-TW" altLang="en-US" sz="3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並供應午餐。</a:t>
            </a:r>
            <a:endParaRPr lang="en-US" altLang="zh-TW" sz="36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9738" indent="-439738">
              <a:buFont typeface="Wingdings" panose="05000000000000000000" pitchFamily="2" charset="2"/>
              <a:buChar char="u"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全縣能源小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書比賽、能源海報比賽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收件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9/4(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9/6(</a:t>
            </a:r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學務主任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提案討論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58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863" y="1341438"/>
            <a:ext cx="8015610" cy="5831977"/>
          </a:xfrm>
        </p:spPr>
        <p:txBody>
          <a:bodyPr>
            <a:normAutofit/>
          </a:bodyPr>
          <a:lstStyle/>
          <a:p>
            <a:pPr marL="627063" indent="-627063">
              <a:buFont typeface="Wingdings" panose="05000000000000000000" pitchFamily="2" charset="2"/>
              <a:buChar char="u"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班發展委員會組織要點，請討論。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5838" lvl="1" indent="-528638">
              <a:buFont typeface="Wingdings" panose="05000000000000000000" pitchFamily="2" charset="2"/>
              <a:buChar char="p"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說明：如附件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7063" lvl="1" indent="-627063"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畢業典禮節目，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請討論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5838" lvl="1" indent="-528638">
              <a:buFont typeface="Wingdings" panose="05000000000000000000" pitchFamily="2" charset="2"/>
              <a:buChar char="p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年級節目取消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生活剪影取消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7063" lvl="1" indent="-627063">
              <a:spcBef>
                <a:spcPts val="1000"/>
              </a:spcBef>
              <a:buFont typeface="Wingdings" panose="05000000000000000000" pitchFamily="2" charset="2"/>
              <a:buChar char="u"/>
            </a:pP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5838" lvl="1" indent="-528638">
              <a:buFont typeface="Wingdings" panose="05000000000000000000" pitchFamily="2" charset="2"/>
              <a:buChar char="p"/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提案討論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644018" cy="7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863" y="1341438"/>
            <a:ext cx="8015610" cy="5831977"/>
          </a:xfrm>
        </p:spPr>
        <p:txBody>
          <a:bodyPr>
            <a:normAutofit/>
          </a:bodyPr>
          <a:lstStyle/>
          <a:p>
            <a:pPr marL="627063" indent="-627063">
              <a:buFont typeface="Wingdings" panose="05000000000000000000" pitchFamily="2" charset="2"/>
              <a:buChar char="u"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護輪值調整，請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5838" lvl="1" indent="-528638">
              <a:buFont typeface="Wingdings" panose="05000000000000000000" pitchFamily="2" charset="2"/>
              <a:buChar char="p"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前：一學年度共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每組輪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次，會有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人輪休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985838" lvl="1" indent="-528638">
              <a:buFont typeface="Wingdings" panose="05000000000000000000" pitchFamily="2" charset="2"/>
              <a:buChar char="p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調整後：一學年度共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輪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，會有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人輪休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985838" lvl="1" indent="-528638">
              <a:buFont typeface="Wingdings" panose="05000000000000000000" pitchFamily="2" charset="2"/>
              <a:buChar char="p"/>
            </a:pP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提案討論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395536" y="455712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195736" y="2672483"/>
            <a:ext cx="6264696" cy="16206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/>
              </a:rPr>
              <a:t>報告完畢</a:t>
            </a:r>
            <a:endParaRPr lang="zh-TW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03" y="25152"/>
            <a:ext cx="2176628" cy="221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824536"/>
          </a:xfrm>
        </p:spPr>
        <p:txBody>
          <a:bodyPr>
            <a:normAutofit fontScale="77500" lnSpcReduction="20000"/>
          </a:bodyPr>
          <a:lstStyle/>
          <a:p>
            <a:pPr marL="538163" indent="-538163">
              <a:buFont typeface="Wingdings" panose="05000000000000000000" pitchFamily="2" charset="2"/>
              <a:buChar char="u"/>
            </a:pPr>
            <a:r>
              <a:rPr lang="en-US" altLang="zh-TW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年縣</a:t>
            </a:r>
            <a:r>
              <a:rPr lang="zh-TW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(8/23-9/8)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4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桌球比賽</a:t>
            </a:r>
            <a:r>
              <a:rPr lang="en-US" altLang="zh-TW" sz="4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(8/23~8/25)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跆拳道比賽</a:t>
            </a:r>
            <a:r>
              <a:rPr lang="en-US" altLang="zh-TW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(8/26)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</a:t>
            </a:r>
            <a:r>
              <a:rPr lang="zh-TW" altLang="zh-TW" sz="42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en-US" altLang="zh-TW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(8/31~9/01)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en-US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r>
              <a:rPr lang="en-US" altLang="zh-TW" sz="42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(9/6~9/8)</a:t>
            </a:r>
          </a:p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帆船夏令營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7/22~7/26</a:t>
            </a:r>
          </a:p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帆船育樂營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7/29~8/1</a:t>
            </a:r>
          </a:p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重帆體驗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7/26</a:t>
            </a: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3~6</a:t>
            </a: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en-US" altLang="zh-TW" sz="5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桌球精進訓練</a:t>
            </a:r>
            <a:r>
              <a:rPr lang="zh-TW" altLang="en-US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站</a:t>
            </a:r>
            <a:r>
              <a:rPr lang="en-US" altLang="zh-TW" sz="5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8/5~8/16</a:t>
            </a:r>
          </a:p>
          <a:p>
            <a:pPr marL="538163" indent="-538163">
              <a:buFont typeface="Wingdings" panose="05000000000000000000" pitchFamily="2" charset="2"/>
              <a:buChar char="u"/>
            </a:pPr>
            <a:endParaRPr lang="en-US" altLang="zh-TW" sz="42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469900" y="428278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0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7888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46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</a:t>
            </a:r>
            <a:r>
              <a:rPr lang="zh-TW" altLang="zh-TW" sz="4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體育團隊培訓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游泳隊</a:t>
            </a:r>
            <a:r>
              <a:rPr lang="zh-TW" altLang="zh-TW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二至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08:30-11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馬公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縣立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游泳池</a:t>
            </a:r>
            <a:endParaRPr lang="zh-TW" altLang="zh-TW" sz="3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田徑隊：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週一至週五，下午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2-4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操場及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體育館</a:t>
            </a:r>
            <a:endParaRPr lang="en-US" altLang="zh-TW" sz="3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桌球</a:t>
            </a:r>
            <a:r>
              <a:rPr lang="zh-TW" altLang="zh-TW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r>
              <a:rPr lang="zh-TW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09:00-12</a:t>
            </a:r>
            <a:r>
              <a:rPr lang="zh-TW" altLang="zh-TW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zh-TW" altLang="en-US" sz="3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本校桌球教室</a:t>
            </a:r>
            <a:endParaRPr lang="en-US" altLang="zh-TW" sz="3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469900" y="428278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82801" y="1340768"/>
            <a:ext cx="8507288" cy="5328592"/>
          </a:xfrm>
        </p:spPr>
        <p:txBody>
          <a:bodyPr>
            <a:normAutofit/>
          </a:bodyPr>
          <a:lstStyle/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zh-TW" sz="4400" b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zh-TW" sz="44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五、六年級導師於游泳教學課程上的配合，本年度游泳教學檢測成績已順利上傳，通過率為</a:t>
            </a:r>
            <a:r>
              <a:rPr lang="en-US" altLang="zh-TW" sz="44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79%</a:t>
            </a:r>
            <a:r>
              <a:rPr lang="zh-TW" altLang="zh-TW" sz="44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8163" indent="-538163">
              <a:buFont typeface="Wingdings" panose="05000000000000000000" pitchFamily="2" charset="2"/>
              <a:buChar char="u"/>
            </a:pPr>
            <a:r>
              <a:rPr lang="zh-TW" altLang="zh-TW" sz="44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感謝各位老師在這一年來的幫忙與協助，謝謝大家。</a:t>
            </a:r>
          </a:p>
        </p:txBody>
      </p:sp>
      <p:sp>
        <p:nvSpPr>
          <p:cNvPr id="14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98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88"/>
          <p:cNvGrpSpPr>
            <a:grpSpLocks/>
          </p:cNvGrpSpPr>
          <p:nvPr/>
        </p:nvGrpSpPr>
        <p:grpSpPr bwMode="auto">
          <a:xfrm>
            <a:off x="469900" y="428278"/>
            <a:ext cx="381000" cy="381000"/>
            <a:chOff x="2078" y="1680"/>
            <a:chExt cx="1615" cy="1615"/>
          </a:xfrm>
        </p:grpSpPr>
        <p:sp>
          <p:nvSpPr>
            <p:cNvPr id="29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8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訓育組</a:t>
            </a:r>
            <a:endParaRPr lang="zh-TW" altLang="en-US" sz="1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9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zh-TW" sz="4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「祖父母節－世代傳承情</a:t>
            </a:r>
            <a:r>
              <a:rPr lang="zh-TW" altLang="zh-TW" sz="4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為使國人重視家庭世代關係，落實傳統核心價值之家庭倫理與品德教育，彰顯祖父母對家庭社會之貢獻與重要性，於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年開始固定將每年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月第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個星期日訂為「祖父母節」，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「祖父母節」日期為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訓育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組為配合活動製作學習單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各班老師將學習單做為暑假作業，開學後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批改完擇優挑選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件優秀作品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送至訓育組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</a:t>
            </a: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Group 95"/>
          <p:cNvGrpSpPr>
            <a:grpSpLocks/>
          </p:cNvGrpSpPr>
          <p:nvPr/>
        </p:nvGrpSpPr>
        <p:grpSpPr bwMode="auto">
          <a:xfrm>
            <a:off x="467544" y="476672"/>
            <a:ext cx="381000" cy="381000"/>
            <a:chOff x="2078" y="1680"/>
            <a:chExt cx="1615" cy="1615"/>
          </a:xfrm>
        </p:grpSpPr>
        <p:sp>
          <p:nvSpPr>
            <p:cNvPr id="28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9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1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2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3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u"/>
            </a:pPr>
            <a:r>
              <a:rPr lang="zh-TW" altLang="en-US" sz="4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4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小志工</a:t>
            </a:r>
            <a:r>
              <a:rPr lang="zh-TW" altLang="en-US" sz="4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4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志工服務登錄採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「時數制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們各自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上學務系統登錄志工服務時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有志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餐車、資源回收、器材室、英語村、升旗、保健中心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志工同樣可以登錄時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例：模範兒童選舉選務人員</a:t>
            </a:r>
            <a:r>
              <a:rPr lang="en-US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時若滿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即可領</a:t>
            </a:r>
            <a:r>
              <a:rPr lang="zh-TW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服務小志工</a:t>
            </a:r>
            <a:r>
              <a:rPr lang="zh-TW" altLang="zh-TW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endParaRPr lang="zh-TW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</a:t>
            </a: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Group 95"/>
          <p:cNvGrpSpPr>
            <a:grpSpLocks/>
          </p:cNvGrpSpPr>
          <p:nvPr/>
        </p:nvGrpSpPr>
        <p:grpSpPr bwMode="auto">
          <a:xfrm>
            <a:off x="467544" y="476672"/>
            <a:ext cx="381000" cy="381000"/>
            <a:chOff x="2078" y="1680"/>
            <a:chExt cx="1615" cy="1615"/>
          </a:xfrm>
        </p:grpSpPr>
        <p:sp>
          <p:nvSpPr>
            <p:cNvPr id="28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9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1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2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3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2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167" y="1292425"/>
            <a:ext cx="8507288" cy="5565575"/>
          </a:xfrm>
        </p:spPr>
        <p:txBody>
          <a:bodyPr>
            <a:normAutofit fontScale="92500"/>
          </a:bodyPr>
          <a:lstStyle/>
          <a:p>
            <a:pPr marL="620713" lvl="0" indent="-620713">
              <a:buFont typeface="Wingdings" panose="05000000000000000000" pitchFamily="2" charset="2"/>
              <a:buChar char="u"/>
            </a:pP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澳擊樂飛魔力年度音樂會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藝拍擊合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85838" lvl="0" indent="-407988">
              <a:buFont typeface="Wingdings" panose="05000000000000000000" pitchFamily="2" charset="2"/>
              <a:buChar char="l"/>
            </a:pP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8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7/5(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晚上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 marL="985838" lvl="0" indent="-407988">
              <a:buFont typeface="Wingdings" panose="05000000000000000000" pitchFamily="2" charset="2"/>
              <a:buChar char="l"/>
            </a:pP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地點：澎湖縣演藝廳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自由入場</a:t>
            </a: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85838" lvl="0" indent="-407988">
              <a:buFont typeface="Wingdings" panose="05000000000000000000" pitchFamily="2" charset="2"/>
              <a:buChar char="l"/>
            </a:pPr>
            <a:r>
              <a:rPr lang="zh-TW" alt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歡迎各位老師一起來</a:t>
            </a:r>
            <a:r>
              <a:rPr lang="zh-TW" altLang="en-US" sz="4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</a:t>
            </a:r>
            <a:endParaRPr lang="en-US" altLang="zh-TW" sz="4800" b="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0713" indent="-620713">
              <a:buFont typeface="Wingdings" panose="05000000000000000000" pitchFamily="2" charset="2"/>
              <a:buChar char="u"/>
            </a:pPr>
            <a:r>
              <a:rPr lang="zh-TW" altLang="zh-TW" sz="48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這一年來，感謝各位老師們的全力配合，謝謝大家</a:t>
            </a:r>
            <a:r>
              <a:rPr lang="en-US" altLang="zh-TW" sz="48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zh-TW" sz="48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48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sz="48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88938" y="211435"/>
            <a:ext cx="674735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訓育組</a:t>
            </a:r>
            <a:endParaRPr lang="en-US" altLang="zh-TW" sz="3600" b="1" dirty="0">
              <a:solidFill>
                <a:schemeClr val="bg1"/>
              </a:solidFill>
              <a:ea typeface="新細明體" charset="-120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7504" y="311696"/>
            <a:ext cx="381000" cy="381000"/>
            <a:chOff x="2078" y="1680"/>
            <a:chExt cx="1615" cy="1615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" name="AutoShape 55"/>
          <p:cNvSpPr>
            <a:spLocks noChangeArrowheads="1"/>
          </p:cNvSpPr>
          <p:nvPr/>
        </p:nvSpPr>
        <p:spPr bwMode="ltGray">
          <a:xfrm rot="5400000" flipH="1">
            <a:off x="-690562" y="-138113"/>
            <a:ext cx="1341438" cy="16176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gray">
          <a:xfrm>
            <a:off x="804863" y="255240"/>
            <a:ext cx="8177212" cy="725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訓育</a:t>
            </a:r>
            <a:r>
              <a:rPr lang="zh-TW" altLang="en-US" sz="4800" b="1" dirty="0">
                <a:solidFill>
                  <a:schemeClr val="accent5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sz="4800" b="1" dirty="0">
              <a:solidFill>
                <a:schemeClr val="accent5">
                  <a:lumMod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" name="Group 95"/>
          <p:cNvGrpSpPr>
            <a:grpSpLocks/>
          </p:cNvGrpSpPr>
          <p:nvPr/>
        </p:nvGrpSpPr>
        <p:grpSpPr bwMode="auto">
          <a:xfrm>
            <a:off x="467544" y="476672"/>
            <a:ext cx="381000" cy="381000"/>
            <a:chOff x="2078" y="1680"/>
            <a:chExt cx="1615" cy="1615"/>
          </a:xfrm>
        </p:grpSpPr>
        <p:sp>
          <p:nvSpPr>
            <p:cNvPr id="29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Oval 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2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Oval 1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34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rgbClr val="16161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6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28773</TotalTime>
  <Words>1180</Words>
  <Application>Microsoft Office PowerPoint</Application>
  <PresentationFormat>如螢幕大小 (4:3)</PresentationFormat>
  <Paragraphs>144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Theme</vt:lpstr>
      <vt:lpstr>文澳國小107學年度第2學期 期末校務會議學務處報告</vt:lpstr>
      <vt:lpstr>體育組</vt:lpstr>
      <vt:lpstr>PowerPoint 簡報</vt:lpstr>
      <vt:lpstr>PowerPoint 簡報</vt:lpstr>
      <vt:lpstr>PowerPoint 簡報</vt:lpstr>
      <vt:lpstr>訓育組</vt:lpstr>
      <vt:lpstr>PowerPoint 簡報</vt:lpstr>
      <vt:lpstr>PowerPoint 簡報</vt:lpstr>
      <vt:lpstr>PowerPoint 簡報</vt:lpstr>
      <vt:lpstr>衛生組 午餐主辦</vt:lpstr>
      <vt:lpstr>PowerPoint 簡報</vt:lpstr>
      <vt:lpstr>PowerPoint 簡報</vt:lpstr>
      <vt:lpstr>生教組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學務主任</vt:lpstr>
      <vt:lpstr>PowerPoint 簡報</vt:lpstr>
      <vt:lpstr>PowerPoint 簡報</vt:lpstr>
      <vt:lpstr>PowerPoint 簡報</vt:lpstr>
      <vt:lpstr>PowerPoint 簡報</vt:lpstr>
      <vt:lpstr>PowerPoint 簡報</vt:lpstr>
      <vt:lpstr>提案討論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super</dc:creator>
  <cp:lastModifiedBy>alf</cp:lastModifiedBy>
  <cp:revision>132</cp:revision>
  <cp:lastPrinted>2013-02-27T05:21:06Z</cp:lastPrinted>
  <dcterms:created xsi:type="dcterms:W3CDTF">2013-02-18T06:41:18Z</dcterms:created>
  <dcterms:modified xsi:type="dcterms:W3CDTF">2019-06-26T07:07:24Z</dcterms:modified>
</cp:coreProperties>
</file>